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452" y="2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모서리가 둥근 직사각형 8">
            <a:extLst>
              <a:ext uri="{FF2B5EF4-FFF2-40B4-BE49-F238E27FC236}">
                <a16:creationId xmlns:a16="http://schemas.microsoft.com/office/drawing/2014/main" id="{A7DE601F-FE51-A7AF-F43D-BFB74A3AA5B7}"/>
              </a:ext>
            </a:extLst>
          </p:cNvPr>
          <p:cNvSpPr/>
          <p:nvPr userDrawn="1"/>
        </p:nvSpPr>
        <p:spPr>
          <a:xfrm>
            <a:off x="2135505" y="3095961"/>
            <a:ext cx="7920990" cy="685800"/>
          </a:xfrm>
          <a:prstGeom prst="roundRect">
            <a:avLst/>
          </a:prstGeom>
          <a:solidFill>
            <a:srgbClr val="1CA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ore-KR" sz="24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</a:t>
            </a:r>
            <a:r>
              <a:rPr lang="en-US" altLang="ko-KR" sz="24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024</a:t>
            </a:r>
            <a:r>
              <a:rPr lang="ko-KR" altLang="en-US" sz="24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탄소중립 서포터즈 지원서</a:t>
            </a:r>
            <a:endParaRPr lang="ko-Kore-KR" altLang="en-US" sz="2400" dirty="0">
              <a:ln>
                <a:solidFill>
                  <a:prstClr val="black">
                    <a:alpha val="0"/>
                  </a:prstClr>
                </a:solidFill>
              </a:ln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6DA8132-F6F3-C9B2-47F5-2D2B490086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6988" y="284480"/>
            <a:ext cx="876000" cy="336514"/>
          </a:xfrm>
          <a:prstGeom prst="rect">
            <a:avLst/>
          </a:prstGeom>
          <a:ln>
            <a:noFill/>
          </a:ln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BE9FCBC-4100-2AEC-5F0C-B05C8B191E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-213995" y="4409782"/>
            <a:ext cx="3347720" cy="259807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FC82079-70D1-F65C-82C3-D33435F1A24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778186" y="5326380"/>
            <a:ext cx="4707184" cy="220489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1120878-7451-9B64-6DC4-476B93941227}"/>
              </a:ext>
            </a:extLst>
          </p:cNvPr>
          <p:cNvSpPr txBox="1">
            <a:spLocks/>
          </p:cNvSpPr>
          <p:nvPr userDrawn="1"/>
        </p:nvSpPr>
        <p:spPr>
          <a:xfrm>
            <a:off x="1524000" y="3919800"/>
            <a:ext cx="9144000" cy="8363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kumimoji="1" lang="ko-Kore-KR" altLang="en-US" sz="3600" dirty="0">
              <a:latin typeface="HGGGothicssi 60g" panose="02020603020101020101" pitchFamily="18" charset="-127"/>
              <a:ea typeface="HGGGothicssi 60g" panose="02020603020101020101" pitchFamily="18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D24D0458-4959-DD74-C2CB-7F7F8B654B3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37033" y="284480"/>
            <a:ext cx="1457979" cy="28827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5412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D97AE6-2ED4-8392-0324-8F253411B3FC}"/>
              </a:ext>
            </a:extLst>
          </p:cNvPr>
          <p:cNvSpPr txBox="1"/>
          <p:nvPr userDrawn="1"/>
        </p:nvSpPr>
        <p:spPr>
          <a:xfrm>
            <a:off x="334963" y="769018"/>
            <a:ext cx="3321743" cy="5447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4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A65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탄소중립 서포터즈는</a:t>
            </a:r>
            <a:r>
              <a:rPr lang="en-US" altLang="ko-KR" sz="24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A65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?!</a:t>
            </a:r>
            <a:endParaRPr lang="ko-Kore-KR" altLang="en-US" sz="2400" dirty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00A652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EE102D-8F30-0934-5DEE-6B052D88FE86}"/>
              </a:ext>
            </a:extLst>
          </p:cNvPr>
          <p:cNvSpPr txBox="1"/>
          <p:nvPr userDrawn="1"/>
        </p:nvSpPr>
        <p:spPr>
          <a:xfrm>
            <a:off x="334963" y="1557866"/>
            <a:ext cx="8553945" cy="7140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환경부에서 주최하고</a:t>
            </a:r>
            <a:r>
              <a:rPr lang="en-US" altLang="ko-KR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,</a:t>
            </a:r>
            <a:r>
              <a:rPr lang="ko-KR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한국환경보전원에서 주관하는 대학생 서포터즈 활동으로</a:t>
            </a:r>
            <a:endParaRPr lang="en-US" altLang="ko-KR" sz="1600" kern="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국민들에게 탄소중립의 중요성에 대해서 알리고</a:t>
            </a:r>
            <a:r>
              <a:rPr lang="en-US" altLang="ko-KR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,</a:t>
            </a:r>
            <a:r>
              <a:rPr lang="ko-KR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참여를 유도하는 실천형 환경 지킴 활동입니다</a:t>
            </a:r>
            <a:r>
              <a:rPr lang="en-US" altLang="ko-KR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.</a:t>
            </a:r>
            <a:endParaRPr lang="ko-Kore-KR" altLang="en-US" sz="1600" kern="0" dirty="0">
              <a:solidFill>
                <a:schemeClr val="tx1">
                  <a:lumMod val="75000"/>
                  <a:lumOff val="25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5C1C404-AECE-08A6-D9E8-EBE700E91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213995" y="4409782"/>
            <a:ext cx="3347720" cy="259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405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B3E89728-AEB9-8F58-E73E-553FD25CD3BE}"/>
              </a:ext>
            </a:extLst>
          </p:cNvPr>
          <p:cNvCxnSpPr>
            <a:cxnSpLocks/>
          </p:cNvCxnSpPr>
          <p:nvPr userDrawn="1"/>
        </p:nvCxnSpPr>
        <p:spPr>
          <a:xfrm flipH="1">
            <a:off x="334963" y="644347"/>
            <a:ext cx="9952037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2393668E-0104-0AB2-C71F-4ACB271C3BF6}"/>
              </a:ext>
            </a:extLst>
          </p:cNvPr>
          <p:cNvSpPr/>
          <p:nvPr userDrawn="1"/>
        </p:nvSpPr>
        <p:spPr>
          <a:xfrm>
            <a:off x="10087007" y="535416"/>
            <a:ext cx="1770031" cy="217861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0D8F41"/>
              </a:gs>
              <a:gs pos="0">
                <a:schemeClr val="accent6">
                  <a:lumMod val="75000"/>
                </a:schemeClr>
              </a:gs>
            </a:gsLst>
            <a:lin ang="108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kumimoji="1" lang="ko-KR" altLang="en-US" sz="800" dirty="0">
                <a:solidFill>
                  <a:schemeClr val="bg1"/>
                </a:solidFill>
                <a:latin typeface="SUIT Heavy" pitchFamily="2" charset="-127"/>
                <a:ea typeface="SUIT Heavy" pitchFamily="2" charset="-127"/>
              </a:rPr>
              <a:t>탄소중립 청년 서포터즈 </a:t>
            </a:r>
            <a:r>
              <a:rPr kumimoji="1" lang="en-US" altLang="ko-KR" sz="800" dirty="0">
                <a:solidFill>
                  <a:schemeClr val="bg1"/>
                </a:solidFill>
                <a:latin typeface="SUIT Heavy" pitchFamily="2" charset="-127"/>
                <a:ea typeface="SUIT Heavy" pitchFamily="2" charset="-127"/>
              </a:rPr>
              <a:t>4</a:t>
            </a:r>
            <a:r>
              <a:rPr kumimoji="1" lang="ko-KR" altLang="en-US" sz="800" dirty="0">
                <a:solidFill>
                  <a:schemeClr val="bg1"/>
                </a:solidFill>
                <a:latin typeface="SUIT Heavy" pitchFamily="2" charset="-127"/>
                <a:ea typeface="SUIT Heavy" pitchFamily="2" charset="-127"/>
              </a:rPr>
              <a:t>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306BC6-9082-A4FD-37BE-9DF3989DEEC4}"/>
              </a:ext>
            </a:extLst>
          </p:cNvPr>
          <p:cNvSpPr txBox="1"/>
          <p:nvPr userDrawn="1"/>
        </p:nvSpPr>
        <p:spPr>
          <a:xfrm>
            <a:off x="403160" y="117280"/>
            <a:ext cx="1939990" cy="527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1" hangingPunct="1">
              <a:lnSpc>
                <a:spcPts val="3800"/>
              </a:lnSpc>
            </a:pPr>
            <a:r>
              <a:rPr lang="en-US" altLang="ko-KR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11914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01. </a:t>
            </a:r>
            <a:r>
              <a:rPr lang="ko-KR" altLang="en-US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11914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팀 지원 정보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B99089-1556-4399-82A4-6DA143BF06D4}"/>
              </a:ext>
            </a:extLst>
          </p:cNvPr>
          <p:cNvSpPr txBox="1"/>
          <p:nvPr userDrawn="1"/>
        </p:nvSpPr>
        <p:spPr>
          <a:xfrm>
            <a:off x="2160589" y="291985"/>
            <a:ext cx="3821111" cy="293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fontAlgn="base" latinLnBrk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900" kern="0" dirty="0">
                <a:solidFill>
                  <a:srgbClr val="C00000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※ </a:t>
            </a:r>
            <a:r>
              <a:rPr lang="ko-KR" altLang="en-US" sz="900" kern="0" dirty="0">
                <a:solidFill>
                  <a:srgbClr val="C00000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예시로 기입된 내용은 삭제 후 작성 부탁드립니다</a:t>
            </a:r>
            <a:r>
              <a:rPr lang="en-US" altLang="ko-KR" sz="900" kern="0" dirty="0">
                <a:solidFill>
                  <a:srgbClr val="C00000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. </a:t>
            </a:r>
            <a:endParaRPr lang="ko-KR" altLang="en-US" sz="900" kern="0" dirty="0">
              <a:solidFill>
                <a:srgbClr val="C00000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38738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E68FF173-F1CD-B827-DF05-2BF12F949E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106016" y="-224053"/>
            <a:ext cx="1532538" cy="7178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01000E-BBAC-906A-B7C9-A8A72BE5134E}"/>
              </a:ext>
            </a:extLst>
          </p:cNvPr>
          <p:cNvSpPr txBox="1"/>
          <p:nvPr userDrawn="1"/>
        </p:nvSpPr>
        <p:spPr>
          <a:xfrm>
            <a:off x="334963" y="493803"/>
            <a:ext cx="5569153" cy="431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ore-KR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11914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Q.1 </a:t>
            </a:r>
            <a:r>
              <a:rPr lang="ko-KR" altLang="en-US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11914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탄소중립 서포터즈에 지원한 동기는 무엇인가요</a:t>
            </a:r>
            <a:r>
              <a:rPr lang="en-US" altLang="ko-KR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11914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?</a:t>
            </a:r>
            <a:endParaRPr lang="ko-Kore-KR" altLang="en-US" dirty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119144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D01F08-1922-967B-EA2B-37E5A9F0D465}"/>
              </a:ext>
            </a:extLst>
          </p:cNvPr>
          <p:cNvSpPr txBox="1"/>
          <p:nvPr userDrawn="1"/>
        </p:nvSpPr>
        <p:spPr>
          <a:xfrm>
            <a:off x="431801" y="919176"/>
            <a:ext cx="5979522" cy="515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*글자 수는 공백 포함 </a:t>
            </a: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2000</a:t>
            </a: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자 이내를 권장합니다</a:t>
            </a: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. </a:t>
            </a:r>
          </a:p>
          <a:p>
            <a:pPr>
              <a:lnSpc>
                <a:spcPct val="130000"/>
              </a:lnSpc>
            </a:pP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*</a:t>
            </a: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폰트 및 크기 자율 적용 가능하나</a:t>
            </a: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, </a:t>
            </a: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텍스트 박스 크기 변경은 불가합니다</a:t>
            </a: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. *</a:t>
            </a: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작성 후 </a:t>
            </a: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PDF </a:t>
            </a: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변환 후 제출 필수</a:t>
            </a:r>
            <a:endParaRPr kumimoji="1" lang="ko-Kore-KR" altLang="en-US" sz="1100" kern="1200" dirty="0">
              <a:solidFill>
                <a:srgbClr val="1CAD70"/>
              </a:solidFill>
              <a:latin typeface="HGGGothicssi 20g" panose="02020603020101020101" pitchFamily="18" charset="-127"/>
              <a:ea typeface="HGGGothicssi 20g" panose="02020603020101020101" pitchFamily="18" charset="-127"/>
              <a:cs typeface="+mn-cs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CEB3E9D-397B-2223-F4ED-FEF666607FDB}"/>
              </a:ext>
            </a:extLst>
          </p:cNvPr>
          <p:cNvSpPr/>
          <p:nvPr userDrawn="1"/>
        </p:nvSpPr>
        <p:spPr>
          <a:xfrm>
            <a:off x="431801" y="1505046"/>
            <a:ext cx="11370732" cy="5173072"/>
          </a:xfrm>
          <a:prstGeom prst="rect">
            <a:avLst/>
          </a:prstGeom>
          <a:noFill/>
          <a:ln>
            <a:solidFill>
              <a:srgbClr val="1CAD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4795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E68FF173-F1CD-B827-DF05-2BF12F949E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106016" y="-224053"/>
            <a:ext cx="1532538" cy="7178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01000E-BBAC-906A-B7C9-A8A72BE5134E}"/>
              </a:ext>
            </a:extLst>
          </p:cNvPr>
          <p:cNvSpPr txBox="1"/>
          <p:nvPr userDrawn="1"/>
        </p:nvSpPr>
        <p:spPr>
          <a:xfrm>
            <a:off x="334963" y="493803"/>
            <a:ext cx="4575291" cy="431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ore-KR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11914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Q.</a:t>
            </a:r>
            <a:r>
              <a:rPr lang="en-US" altLang="ko-KR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11914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</a:t>
            </a:r>
            <a:r>
              <a:rPr lang="en-US" altLang="ko-Kore-KR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11914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</a:t>
            </a:r>
            <a:r>
              <a:rPr lang="ko-KR" altLang="en-US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11914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팀 강점에 대해 자유롭게 작성해 주세요</a:t>
            </a:r>
            <a:endParaRPr lang="ko-Kore-KR" altLang="en-US" dirty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119144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CEB3E9D-397B-2223-F4ED-FEF666607FDB}"/>
              </a:ext>
            </a:extLst>
          </p:cNvPr>
          <p:cNvSpPr/>
          <p:nvPr userDrawn="1"/>
        </p:nvSpPr>
        <p:spPr>
          <a:xfrm>
            <a:off x="431801" y="1505046"/>
            <a:ext cx="11370732" cy="5173072"/>
          </a:xfrm>
          <a:prstGeom prst="rect">
            <a:avLst/>
          </a:prstGeom>
          <a:noFill/>
          <a:ln>
            <a:solidFill>
              <a:srgbClr val="1CAD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3DBC07-4F6D-676D-67F4-3E7BFBB831C6}"/>
              </a:ext>
            </a:extLst>
          </p:cNvPr>
          <p:cNvSpPr txBox="1"/>
          <p:nvPr userDrawn="1"/>
        </p:nvSpPr>
        <p:spPr>
          <a:xfrm>
            <a:off x="431801" y="919176"/>
            <a:ext cx="5979522" cy="515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*글자 수는 공백 포함 </a:t>
            </a: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2000</a:t>
            </a: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자 이내를 권장합니다</a:t>
            </a: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. </a:t>
            </a:r>
          </a:p>
          <a:p>
            <a:pPr>
              <a:lnSpc>
                <a:spcPct val="130000"/>
              </a:lnSpc>
            </a:pP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*</a:t>
            </a: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폰트 및 크기 자율 적용 가능하나</a:t>
            </a: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, </a:t>
            </a: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텍스트 박스 크기 변경은 불가합니다</a:t>
            </a: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. *</a:t>
            </a: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작성 후 </a:t>
            </a: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PDF </a:t>
            </a: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변환 후 제출 필수</a:t>
            </a:r>
            <a:endParaRPr kumimoji="1" lang="ko-Kore-KR" altLang="en-US" sz="1100" kern="1200" dirty="0">
              <a:solidFill>
                <a:srgbClr val="1CAD70"/>
              </a:solidFill>
              <a:latin typeface="HGGGothicssi 20g" panose="02020603020101020101" pitchFamily="18" charset="-127"/>
              <a:ea typeface="HGGGothicssi 20g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1099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E68FF173-F1CD-B827-DF05-2BF12F949E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106016" y="-224053"/>
            <a:ext cx="1532538" cy="7178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01000E-BBAC-906A-B7C9-A8A72BE5134E}"/>
              </a:ext>
            </a:extLst>
          </p:cNvPr>
          <p:cNvSpPr txBox="1"/>
          <p:nvPr userDrawn="1"/>
        </p:nvSpPr>
        <p:spPr>
          <a:xfrm>
            <a:off x="334963" y="493803"/>
            <a:ext cx="10055958" cy="431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ore-KR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11914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Q.</a:t>
            </a:r>
            <a:r>
              <a:rPr lang="en-US" altLang="ko-KR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11914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3</a:t>
            </a:r>
            <a:r>
              <a:rPr lang="en-US" altLang="ko-Kore-KR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11914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 </a:t>
            </a:r>
            <a:r>
              <a:rPr lang="ko-KR" altLang="en-US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11914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탄소중립 실천 계획 또는 제작하고 싶은 콘텐츠 등 팀 활동 계획에 대해 자유롭게 작성해 주세요</a:t>
            </a:r>
            <a:endParaRPr lang="ko-Kore-KR" altLang="en-US" dirty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119144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CEB3E9D-397B-2223-F4ED-FEF666607FDB}"/>
              </a:ext>
            </a:extLst>
          </p:cNvPr>
          <p:cNvSpPr/>
          <p:nvPr userDrawn="1"/>
        </p:nvSpPr>
        <p:spPr>
          <a:xfrm>
            <a:off x="431801" y="1505046"/>
            <a:ext cx="11370732" cy="5173072"/>
          </a:xfrm>
          <a:prstGeom prst="rect">
            <a:avLst/>
          </a:prstGeom>
          <a:noFill/>
          <a:ln>
            <a:solidFill>
              <a:srgbClr val="1CAD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BC19F0-AAD5-7E84-C6EB-C6BC834D4661}"/>
              </a:ext>
            </a:extLst>
          </p:cNvPr>
          <p:cNvSpPr txBox="1"/>
          <p:nvPr userDrawn="1"/>
        </p:nvSpPr>
        <p:spPr>
          <a:xfrm>
            <a:off x="431801" y="919176"/>
            <a:ext cx="5979522" cy="515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*해당 문항에는 표</a:t>
            </a: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, </a:t>
            </a: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이미지 삽입도 가능하며 글자 수는 공백 포함 </a:t>
            </a: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2000</a:t>
            </a: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자 이내를 권장합니다</a:t>
            </a: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. </a:t>
            </a:r>
          </a:p>
          <a:p>
            <a:pPr>
              <a:lnSpc>
                <a:spcPct val="130000"/>
              </a:lnSpc>
            </a:pP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*</a:t>
            </a: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폰트 및 크기 자율 적용 가능하나</a:t>
            </a: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, </a:t>
            </a: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텍스트 박스 크기 변경은 불가합니다</a:t>
            </a: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. *</a:t>
            </a: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작성 후 </a:t>
            </a:r>
            <a:r>
              <a:rPr kumimoji="1" lang="en-US" altLang="ko-KR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PDF </a:t>
            </a:r>
            <a:r>
              <a:rPr kumimoji="1" lang="ko-KR" altLang="en-US" sz="1100" kern="1200" dirty="0">
                <a:solidFill>
                  <a:srgbClr val="1CAD70"/>
                </a:solidFill>
                <a:latin typeface="HGGGothicssi 20g" panose="02020603020101020101" pitchFamily="18" charset="-127"/>
                <a:ea typeface="HGGGothicssi 20g" panose="02020603020101020101" pitchFamily="18" charset="-127"/>
                <a:cs typeface="+mn-cs"/>
              </a:rPr>
              <a:t>변환 후 제출 필수</a:t>
            </a:r>
            <a:endParaRPr kumimoji="1" lang="ko-Kore-KR" altLang="en-US" sz="1100" kern="1200" dirty="0">
              <a:solidFill>
                <a:srgbClr val="1CAD70"/>
              </a:solidFill>
              <a:latin typeface="HGGGothicssi 20g" panose="02020603020101020101" pitchFamily="18" charset="-127"/>
              <a:ea typeface="HGGGothicssi 20g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1669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EE2E1E-DBC3-DD9C-1C53-61FD08B45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EF47E01-ABFA-9928-93D4-24BFB132A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A17F9B8-ACF5-F4F5-FDA3-7000C38C7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1B20-A270-4D0F-A736-AA6A084BFE8E}" type="datetimeFigureOut">
              <a:rPr lang="ko-KR" altLang="en-US" smtClean="0"/>
              <a:t>2024-03-05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9F3F8B-F821-1593-330E-419B12642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2D7E4A8-E702-2EAE-9B4D-43DB0B302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4498-5C4E-42B7-AAE5-FE47A5DB2A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443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A2BF95-1E5B-EFEB-3FA5-C33F7F39A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118261B-6F27-31DF-F6A2-35DD0EB6E1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05F764F-70D5-A6E8-ECFA-2ABB370709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4BF965C-1FF5-717B-190F-18E6FBA2F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1B20-A270-4D0F-A736-AA6A084BFE8E}" type="datetimeFigureOut">
              <a:rPr lang="ko-KR" altLang="en-US" smtClean="0"/>
              <a:t>2024-03-05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E4CA951-C12D-E47E-9775-150E0CA82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1FEB885-A4EF-B2E1-D74B-231BBE29E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4498-5C4E-42B7-AAE5-FE47A5DB2A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1007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8CD974-6EB2-C924-34F8-FEBF3BB4A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871E3D8-F6E4-2979-1617-B776829D2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5A20B5E-BED3-F2F6-A7A9-1ABCF09D2E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1ECE474-CC92-6B32-9D79-B4889B05F7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0610279-943E-BD2C-F2DC-C131F7B0EB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9984CEF-F40C-F056-F7B7-C251F2D28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1B20-A270-4D0F-A736-AA6A084BFE8E}" type="datetimeFigureOut">
              <a:rPr lang="ko-KR" altLang="en-US" smtClean="0"/>
              <a:t>2024-03-05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B2B560D-62AD-2308-BF60-20694EC12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34FA220-2F42-6697-8208-5265319EC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4498-5C4E-42B7-AAE5-FE47A5DB2A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2978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BAB069-3798-38C4-36C1-49A0BA3B3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D1D3263-E591-39D5-CA93-26F84296E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1B20-A270-4D0F-A736-AA6A084BFE8E}" type="datetimeFigureOut">
              <a:rPr lang="ko-KR" altLang="en-US" smtClean="0"/>
              <a:t>2024-03-05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8960BC3-0898-B89F-3C92-99C199B8C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429B442-55FE-0C73-8CEF-734C0DB34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4498-5C4E-42B7-AAE5-FE47A5DB2A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3428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CDACA77-BF51-CCBC-3386-2891A44D7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1B20-A270-4D0F-A736-AA6A084BFE8E}" type="datetimeFigureOut">
              <a:rPr lang="ko-KR" altLang="en-US" smtClean="0"/>
              <a:t>2024-03-05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8024086-64EF-1603-52A3-68506E213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7DF2FFC-148C-02B7-20F1-DA86AB228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4498-5C4E-42B7-AAE5-FE47A5DB2A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52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4EEDE2-AD23-4DF2-E941-65B6A94FD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571108-4C38-AEF3-66B7-DBEA1D3DA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B95363A-805F-0CE4-9E98-CFEED193C1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147B2E-34DB-64E6-A30C-3C931EC76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1B20-A270-4D0F-A736-AA6A084BFE8E}" type="datetimeFigureOut">
              <a:rPr lang="ko-KR" altLang="en-US" smtClean="0"/>
              <a:t>2024-03-05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07E621D-D19A-BE3B-C120-7B6C3007E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AD3E425-0437-A6F2-76E7-3A1D06093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4498-5C4E-42B7-AAE5-FE47A5DB2A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8310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0A8B5C-FBB0-90CB-F484-26B684CC9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9FD194F-E3D5-477A-7568-A02B23573B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0E4A86C-B7B7-56E9-F9B3-898AD76DDE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9F56F3D-2B99-C396-5C71-8C219276E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1B20-A270-4D0F-A736-AA6A084BFE8E}" type="datetimeFigureOut">
              <a:rPr lang="ko-KR" altLang="en-US" smtClean="0"/>
              <a:t>2024-03-05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3BD4C7E-7D25-3A9F-6E78-935D4C91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3565460-6609-87C6-9D5C-EF9531F44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4498-5C4E-42B7-AAE5-FE47A5DB2A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1015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432AD9-42FB-A611-9D95-08309F9AC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860A206-E255-FA44-BA12-67506539EA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85966E6-C04B-1F5A-3A3D-72F419EF2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1B20-A270-4D0F-A736-AA6A084BFE8E}" type="datetimeFigureOut">
              <a:rPr lang="ko-KR" altLang="en-US" smtClean="0"/>
              <a:t>2024-03-05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1F04E25-643D-D4FF-B5F4-91D993256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88F59B0-879B-92B1-DEA7-319988732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4498-5C4E-42B7-AAE5-FE47A5DB2A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177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5487F3-8153-21B3-77BD-843689F759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B385AA0-E373-08F5-854F-1B5B0F1B77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10422FD-1281-6BC3-80DC-C8DFA02FD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1B20-A270-4D0F-A736-AA6A084BFE8E}" type="datetimeFigureOut">
              <a:rPr lang="ko-KR" altLang="en-US" smtClean="0"/>
              <a:t>2024-03-05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BD2E402-ABFE-DC3E-71ED-B35FF2D9A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1C437B7-DECD-FE39-6691-499EA12FC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4498-5C4E-42B7-AAE5-FE47A5DB2A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650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F4A5801-E135-4088-DF0A-8558C97EF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4925165-E63E-CFF8-7648-03215264C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667263-374F-208B-03A6-130EAB07E1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11B20-A270-4D0F-A736-AA6A084BFE8E}" type="datetimeFigureOut">
              <a:rPr lang="ko-KR" altLang="en-US" smtClean="0"/>
              <a:t>2024-03-05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21CDB8D-F08B-1831-E868-A68598C665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D2AF7A7-6190-97C0-24DA-103A966CB0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E4498-5C4E-42B7-AAE5-FE47A5DB2A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3803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bit.ly/2024carbo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2220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76B32C3-6468-1FF6-BE10-723138157A18}"/>
              </a:ext>
            </a:extLst>
          </p:cNvPr>
          <p:cNvSpPr txBox="1"/>
          <p:nvPr/>
        </p:nvSpPr>
        <p:spPr>
          <a:xfrm>
            <a:off x="334963" y="2779861"/>
            <a:ext cx="4129657" cy="393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600" kern="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*</a:t>
            </a:r>
            <a:r>
              <a:rPr lang="ko-KR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접수 링크 </a:t>
            </a:r>
            <a:r>
              <a:rPr lang="en-US" altLang="ko-KR" sz="1600" kern="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:</a:t>
            </a:r>
            <a:r>
              <a:rPr lang="ko-KR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  <a:r>
              <a:rPr lang="en-US" altLang="ko-KR" sz="1600" kern="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G마켓 산스 TTF Medium" panose="02000000000000000000" pitchFamily="2" charset="-127"/>
                <a:ea typeface="G마켓 산스 TTF Medium" panose="02000000000000000000" pitchFamily="2" charset="-12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https://bit.ly/2024carbon</a:t>
            </a:r>
            <a:endParaRPr lang="en-US" altLang="ko-KR" sz="1600" kern="0" dirty="0">
              <a:solidFill>
                <a:schemeClr val="tx1">
                  <a:lumMod val="85000"/>
                  <a:lumOff val="15000"/>
                </a:schemeClr>
              </a:solidFill>
              <a:highlight>
                <a:srgbClr val="FFFF00"/>
              </a:highlight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37DF09-9B84-78A6-B6B8-3A2B5D7D48CC}"/>
              </a:ext>
            </a:extLst>
          </p:cNvPr>
          <p:cNvSpPr txBox="1"/>
          <p:nvPr/>
        </p:nvSpPr>
        <p:spPr>
          <a:xfrm>
            <a:off x="6096000" y="2909691"/>
            <a:ext cx="5745484" cy="34609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ore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▶</a:t>
            </a:r>
            <a:r>
              <a:rPr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</a:t>
            </a:r>
            <a:r>
              <a:rPr lang="ko-KR" altLang="en-US" sz="1100" b="1" kern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지원 방법</a:t>
            </a:r>
            <a:endParaRPr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지원서 양식 다운로드 후 작성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하단 내용을 참고하여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,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파일명 변경 후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PDF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제출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* 지원서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: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팀명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_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팀장명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_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팀장 연락처 뒷자리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ex)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탄소팀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_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홍길동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_1234</a:t>
            </a:r>
          </a:p>
          <a:p>
            <a:pPr>
              <a:lnSpc>
                <a:spcPct val="130000"/>
              </a:lnSpc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*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선택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)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포트폴리오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: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팀명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_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팀장명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_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포폴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_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팀장 연락처 뒷자리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ex)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탄소팀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_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홍길동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_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포폴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_1234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지원서 및 포트폴리오 용량이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5MB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초과할 경우 하단 이메일로 제출</a:t>
            </a:r>
            <a:endParaRPr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  <a:cs typeface="+mn-cs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기본 인적사항은 </a:t>
            </a:r>
            <a:r>
              <a:rPr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설문폼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 제출 필요</a:t>
            </a:r>
            <a:b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</a:br>
            <a:endParaRPr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  <a:p>
            <a:pPr>
              <a:lnSpc>
                <a:spcPct val="130000"/>
              </a:lnSpc>
            </a:pPr>
            <a:r>
              <a:rPr lang="ko-Kore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▶</a:t>
            </a:r>
            <a:r>
              <a:rPr lang="ko-KR" altLang="en-US" sz="1100" b="1" kern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유의사항</a:t>
            </a:r>
            <a:endParaRPr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* 접수 마감일을 넘긴 서류는 인정되지 않습니다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* 지원서를 허위 또는 표절로 작성한 경우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,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서포터즈로 선발되었더라도 취소될 수 있습니다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.</a:t>
            </a:r>
          </a:p>
          <a:p>
            <a:pPr>
              <a:lnSpc>
                <a:spcPct val="130000"/>
              </a:lnSpc>
            </a:pPr>
            <a:endParaRPr lang="en-US" altLang="ko-Kore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  <a:p>
            <a:pPr>
              <a:lnSpc>
                <a:spcPct val="130000"/>
              </a:lnSpc>
            </a:pPr>
            <a:r>
              <a:rPr lang="ko-Kore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▶</a:t>
            </a:r>
            <a:r>
              <a:rPr lang="ko-KR" altLang="en-US" sz="1100" b="1" kern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문의사항</a:t>
            </a:r>
            <a:endParaRPr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*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Tel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: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02-6956-3745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(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평일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10:00 ~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17:30) </a:t>
            </a:r>
            <a:r>
              <a:rPr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 </a:t>
            </a:r>
            <a:endParaRPr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  <a:cs typeface="+mn-cs"/>
            </a:endParaRPr>
          </a:p>
          <a:p>
            <a:pPr algn="l"/>
            <a:r>
              <a:rPr lang="ko-Kore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*</a:t>
            </a:r>
            <a:r>
              <a:rPr lang="ko-KR" altLang="en-US" sz="1100" kern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 </a:t>
            </a:r>
            <a:r>
              <a:rPr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  <a:cs typeface="+mn-cs"/>
              </a:rPr>
              <a:t>E-mail : 2050carbonneutral@gmail.com</a:t>
            </a:r>
          </a:p>
          <a:p>
            <a:br>
              <a:rPr lang="en-US" altLang="ko-KR" sz="1100" dirty="0"/>
            </a:br>
            <a:endParaRPr lang="ko-Kore-KR" altLang="en-US" sz="1100" kern="0" dirty="0">
              <a:solidFill>
                <a:schemeClr val="tx1">
                  <a:lumMod val="85000"/>
                  <a:lumOff val="15000"/>
                </a:schemeClr>
              </a:solidFill>
              <a:highlight>
                <a:srgbClr val="FFFF00"/>
              </a:highlight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41572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0870BE45-A247-4713-60B6-E828B67809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018066"/>
              </p:ext>
            </p:extLst>
          </p:nvPr>
        </p:nvGraphicFramePr>
        <p:xfrm>
          <a:off x="569915" y="983481"/>
          <a:ext cx="11069636" cy="709950"/>
        </p:xfrm>
        <a:graphic>
          <a:graphicData uri="http://schemas.openxmlformats.org/drawingml/2006/table">
            <a:tbl>
              <a:tblPr/>
              <a:tblGrid>
                <a:gridCol w="1880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09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745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4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69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665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지원 팀 정보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팀 명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(OO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팀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팀  인원  수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최소 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3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인에서 최대 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5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인까지 가능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ko-KR" altLang="en-US" sz="10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팀 소개 한마디</a:t>
                      </a:r>
                      <a:endParaRPr lang="ko-Kore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0"/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한 줄로 작성해주세요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  <a:endParaRPr lang="ko-Kore-KR" altLang="en-US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ko-KR" altLang="en-US" sz="10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팀 관계</a:t>
                      </a:r>
                      <a:endParaRPr lang="ko-Kore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(OO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학과 동기 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/ 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고등학교 친구 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/ 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동아리원 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/ 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커뮤니티 등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  <a:endParaRPr lang="ko-Kore-KR" altLang="en-US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주  활동 지역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서울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AF6F039C-021E-45E6-16B5-E1AF84BD30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058153"/>
              </p:ext>
            </p:extLst>
          </p:nvPr>
        </p:nvGraphicFramePr>
        <p:xfrm>
          <a:off x="569916" y="1790285"/>
          <a:ext cx="11069638" cy="936135"/>
        </p:xfrm>
        <a:graphic>
          <a:graphicData uri="http://schemas.openxmlformats.org/drawingml/2006/table">
            <a:tbl>
              <a:tblPr/>
              <a:tblGrid>
                <a:gridCol w="707354">
                  <a:extLst>
                    <a:ext uri="{9D8B030D-6E8A-4147-A177-3AD203B41FA5}">
                      <a16:colId xmlns:a16="http://schemas.microsoft.com/office/drawing/2014/main" val="807866583"/>
                    </a:ext>
                  </a:extLst>
                </a:gridCol>
                <a:gridCol w="1172846">
                  <a:extLst>
                    <a:ext uri="{9D8B030D-6E8A-4147-A177-3AD203B41FA5}">
                      <a16:colId xmlns:a16="http://schemas.microsoft.com/office/drawing/2014/main" val="3983258834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2343204112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3904069131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1451040402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3023191916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404529202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1085447821"/>
                    </a:ext>
                  </a:extLst>
                </a:gridCol>
              </a:tblGrid>
              <a:tr h="243681">
                <a:tc rowSpan="4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팀장</a:t>
                      </a:r>
                      <a:endParaRPr lang="en-US" altLang="ko-KR" sz="1000" b="1" kern="0" dirty="0">
                        <a:solidFill>
                          <a:schemeClr val="bg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필수</a:t>
                      </a:r>
                      <a:r>
                        <a:rPr lang="en-US" altLang="ko-KR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본인사진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7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* </a:t>
                      </a:r>
                      <a:r>
                        <a:rPr lang="ko-KR" altLang="en-US" sz="7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식별 가능한 사진 첨부</a:t>
                      </a:r>
                      <a:endParaRPr lang="ko-KR" altLang="en-US" sz="7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이름</a:t>
                      </a:r>
                      <a:endParaRPr lang="ko-KR" altLang="en-US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OOO</a:t>
                      </a: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성별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(</a:t>
                      </a:r>
                      <a:r>
                        <a:rPr lang="ko-KR" altLang="en-US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남</a:t>
                      </a:r>
                      <a:r>
                        <a:rPr lang="en-US" altLang="ko-KR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/</a:t>
                      </a:r>
                      <a:r>
                        <a:rPr lang="ko-KR" altLang="en-US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여</a:t>
                      </a:r>
                      <a:r>
                        <a:rPr lang="en-US" altLang="ko-KR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)</a:t>
                      </a: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생년월일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(YYYY,MM,DD)</a:t>
                      </a: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513342"/>
                  </a:ext>
                </a:extLst>
              </a:tr>
              <a:tr h="243681"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chemeClr val="bg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학교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(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소재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)</a:t>
                      </a:r>
                      <a:endParaRPr lang="ko-KR" altLang="en-US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OO</a:t>
                      </a:r>
                      <a:r>
                        <a:rPr lang="ko-KR" altLang="en-US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대학교</a:t>
                      </a:r>
                      <a:r>
                        <a:rPr lang="en-US" altLang="ko-KR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(</a:t>
                      </a:r>
                      <a:r>
                        <a:rPr lang="ko-KR" altLang="en-US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캠퍼스 위치</a:t>
                      </a:r>
                      <a:r>
                        <a:rPr lang="en-US" altLang="ko-KR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)</a:t>
                      </a: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학년 학기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0</a:t>
                      </a:r>
                      <a:r>
                        <a:rPr lang="ko-KR" altLang="en-US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학년 </a:t>
                      </a:r>
                      <a:r>
                        <a:rPr lang="en-US" altLang="ko-KR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0</a:t>
                      </a:r>
                      <a:r>
                        <a:rPr lang="ko-KR" altLang="en-US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학기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상태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재학</a:t>
                      </a:r>
                      <a:r>
                        <a:rPr lang="en-US" altLang="ko-KR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휴학</a:t>
                      </a:r>
                      <a:r>
                        <a:rPr lang="en-US" altLang="ko-KR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수료</a:t>
                      </a:r>
                      <a:r>
                        <a:rPr lang="en-US" altLang="ko-KR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264724"/>
                  </a:ext>
                </a:extLst>
              </a:tr>
              <a:tr h="243681"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chemeClr val="bg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복수전공 및 부전공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없을 경우 공란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연락처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000-0000-0000</a:t>
                      </a: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실거주지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00</a:t>
                      </a:r>
                      <a:r>
                        <a:rPr lang="ko-KR" altLang="en-US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시 </a:t>
                      </a:r>
                      <a:r>
                        <a:rPr lang="en-US" altLang="ko-KR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00</a:t>
                      </a:r>
                      <a:r>
                        <a:rPr lang="ko-KR" altLang="en-US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구 </a:t>
                      </a:r>
                      <a:r>
                        <a:rPr lang="en-US" altLang="ko-KR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00</a:t>
                      </a:r>
                      <a:r>
                        <a:rPr lang="ko-KR" altLang="en-US" sz="8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동 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675391"/>
                  </a:ext>
                </a:extLst>
              </a:tr>
              <a:tr h="205092"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chemeClr val="bg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교내외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 대표 활동 경험</a:t>
                      </a:r>
                      <a:endParaRPr lang="en-US" altLang="ko-KR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(ex) 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환경부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 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탄소중립 청년 서포터즈 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3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기 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/ 23.04~11 / 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팀장 역할 수행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, 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영상 촬영 및 편집 등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, 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우수상 수상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785765"/>
                  </a:ext>
                </a:extLst>
              </a:tr>
            </a:tbl>
          </a:graphicData>
        </a:graphic>
      </p:graphicFrame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1A4DADE0-FDC2-1544-341C-B1A6CBD610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325431"/>
              </p:ext>
            </p:extLst>
          </p:nvPr>
        </p:nvGraphicFramePr>
        <p:xfrm>
          <a:off x="569916" y="2752873"/>
          <a:ext cx="11069638" cy="936135"/>
        </p:xfrm>
        <a:graphic>
          <a:graphicData uri="http://schemas.openxmlformats.org/drawingml/2006/table">
            <a:tbl>
              <a:tblPr/>
              <a:tblGrid>
                <a:gridCol w="707354">
                  <a:extLst>
                    <a:ext uri="{9D8B030D-6E8A-4147-A177-3AD203B41FA5}">
                      <a16:colId xmlns:a16="http://schemas.microsoft.com/office/drawing/2014/main" val="807866583"/>
                    </a:ext>
                  </a:extLst>
                </a:gridCol>
                <a:gridCol w="1172846">
                  <a:extLst>
                    <a:ext uri="{9D8B030D-6E8A-4147-A177-3AD203B41FA5}">
                      <a16:colId xmlns:a16="http://schemas.microsoft.com/office/drawing/2014/main" val="3983258834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2343204112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3904069131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1451040402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3023191916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404529202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1085447821"/>
                    </a:ext>
                  </a:extLst>
                </a:gridCol>
              </a:tblGrid>
              <a:tr h="243681">
                <a:tc rowSpan="4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팀원</a:t>
                      </a:r>
                      <a:r>
                        <a:rPr lang="en-US" altLang="ko-KR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1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필수</a:t>
                      </a:r>
                      <a:r>
                        <a:rPr lang="en-US" altLang="ko-KR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이름</a:t>
                      </a:r>
                      <a:endParaRPr lang="ko-KR" altLang="en-US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성별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생년월일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513342"/>
                  </a:ext>
                </a:extLst>
              </a:tr>
              <a:tr h="243681"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chemeClr val="bg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학교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(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소재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)</a:t>
                      </a:r>
                      <a:endParaRPr lang="ko-KR" altLang="en-US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학년 학기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상태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264724"/>
                  </a:ext>
                </a:extLst>
              </a:tr>
              <a:tr h="243681"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chemeClr val="bg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복수전공 및 부전공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연락처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실거주지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675391"/>
                  </a:ext>
                </a:extLst>
              </a:tr>
              <a:tr h="205092"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chemeClr val="bg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교내외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 대표 활동 경험</a:t>
                      </a:r>
                      <a:endParaRPr lang="en-US" altLang="ko-KR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785765"/>
                  </a:ext>
                </a:extLst>
              </a:tr>
            </a:tbl>
          </a:graphicData>
        </a:graphic>
      </p:graphicFrame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3DFEB696-0118-7D15-58D9-3D315EF01E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00553"/>
              </p:ext>
            </p:extLst>
          </p:nvPr>
        </p:nvGraphicFramePr>
        <p:xfrm>
          <a:off x="569916" y="3712543"/>
          <a:ext cx="11069638" cy="936135"/>
        </p:xfrm>
        <a:graphic>
          <a:graphicData uri="http://schemas.openxmlformats.org/drawingml/2006/table">
            <a:tbl>
              <a:tblPr/>
              <a:tblGrid>
                <a:gridCol w="707354">
                  <a:extLst>
                    <a:ext uri="{9D8B030D-6E8A-4147-A177-3AD203B41FA5}">
                      <a16:colId xmlns:a16="http://schemas.microsoft.com/office/drawing/2014/main" val="807866583"/>
                    </a:ext>
                  </a:extLst>
                </a:gridCol>
                <a:gridCol w="1172846">
                  <a:extLst>
                    <a:ext uri="{9D8B030D-6E8A-4147-A177-3AD203B41FA5}">
                      <a16:colId xmlns:a16="http://schemas.microsoft.com/office/drawing/2014/main" val="3983258834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2343204112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3904069131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1451040402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3023191916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404529202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1085447821"/>
                    </a:ext>
                  </a:extLst>
                </a:gridCol>
              </a:tblGrid>
              <a:tr h="243681">
                <a:tc rowSpan="4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팀원</a:t>
                      </a:r>
                      <a:r>
                        <a:rPr lang="en-US" altLang="ko-KR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2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필수</a:t>
                      </a:r>
                      <a:r>
                        <a:rPr lang="en-US" altLang="ko-KR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이름</a:t>
                      </a:r>
                      <a:endParaRPr lang="ko-KR" altLang="en-US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성별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생년월일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513342"/>
                  </a:ext>
                </a:extLst>
              </a:tr>
              <a:tr h="243681"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chemeClr val="bg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학교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(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소재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)</a:t>
                      </a:r>
                      <a:endParaRPr lang="ko-KR" altLang="en-US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학년 학기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상태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264724"/>
                  </a:ext>
                </a:extLst>
              </a:tr>
              <a:tr h="243681"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chemeClr val="bg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복수전공 및 부전공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연락처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실거주지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675391"/>
                  </a:ext>
                </a:extLst>
              </a:tr>
              <a:tr h="205092"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chemeClr val="bg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교내외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 대표 활동 경험</a:t>
                      </a:r>
                      <a:endParaRPr lang="en-US" altLang="ko-KR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785765"/>
                  </a:ext>
                </a:extLst>
              </a:tr>
            </a:tbl>
          </a:graphicData>
        </a:graphic>
      </p:graphicFrame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7B8ADB69-ED58-25D0-DD49-58FD7CFBB1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024675"/>
              </p:ext>
            </p:extLst>
          </p:nvPr>
        </p:nvGraphicFramePr>
        <p:xfrm>
          <a:off x="569916" y="4672213"/>
          <a:ext cx="11069638" cy="936135"/>
        </p:xfrm>
        <a:graphic>
          <a:graphicData uri="http://schemas.openxmlformats.org/drawingml/2006/table">
            <a:tbl>
              <a:tblPr/>
              <a:tblGrid>
                <a:gridCol w="707354">
                  <a:extLst>
                    <a:ext uri="{9D8B030D-6E8A-4147-A177-3AD203B41FA5}">
                      <a16:colId xmlns:a16="http://schemas.microsoft.com/office/drawing/2014/main" val="807866583"/>
                    </a:ext>
                  </a:extLst>
                </a:gridCol>
                <a:gridCol w="1172846">
                  <a:extLst>
                    <a:ext uri="{9D8B030D-6E8A-4147-A177-3AD203B41FA5}">
                      <a16:colId xmlns:a16="http://schemas.microsoft.com/office/drawing/2014/main" val="3983258834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2343204112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3904069131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1451040402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3023191916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404529202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1085447821"/>
                    </a:ext>
                  </a:extLst>
                </a:gridCol>
              </a:tblGrid>
              <a:tr h="243681">
                <a:tc rowSpan="4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팀원</a:t>
                      </a:r>
                      <a:r>
                        <a:rPr lang="en-US" altLang="ko-KR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3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이름</a:t>
                      </a:r>
                      <a:endParaRPr lang="ko-KR" altLang="en-US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성별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생년월일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513342"/>
                  </a:ext>
                </a:extLst>
              </a:tr>
              <a:tr h="243681"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chemeClr val="bg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학교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(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소재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)</a:t>
                      </a:r>
                      <a:endParaRPr lang="ko-KR" altLang="en-US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학년 학기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상태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264724"/>
                  </a:ext>
                </a:extLst>
              </a:tr>
              <a:tr h="243681"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chemeClr val="bg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복수전공 및 부전공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연락처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실거주지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675391"/>
                  </a:ext>
                </a:extLst>
              </a:tr>
              <a:tr h="205092"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chemeClr val="bg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교내외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 대표 활동 경험</a:t>
                      </a:r>
                      <a:endParaRPr lang="en-US" altLang="ko-KR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785765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F32B2A55-9FE1-7B2E-7EC7-057C30A956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217443"/>
              </p:ext>
            </p:extLst>
          </p:nvPr>
        </p:nvGraphicFramePr>
        <p:xfrm>
          <a:off x="569916" y="5629879"/>
          <a:ext cx="11069638" cy="936135"/>
        </p:xfrm>
        <a:graphic>
          <a:graphicData uri="http://schemas.openxmlformats.org/drawingml/2006/table">
            <a:tbl>
              <a:tblPr/>
              <a:tblGrid>
                <a:gridCol w="707354">
                  <a:extLst>
                    <a:ext uri="{9D8B030D-6E8A-4147-A177-3AD203B41FA5}">
                      <a16:colId xmlns:a16="http://schemas.microsoft.com/office/drawing/2014/main" val="807866583"/>
                    </a:ext>
                  </a:extLst>
                </a:gridCol>
                <a:gridCol w="1172846">
                  <a:extLst>
                    <a:ext uri="{9D8B030D-6E8A-4147-A177-3AD203B41FA5}">
                      <a16:colId xmlns:a16="http://schemas.microsoft.com/office/drawing/2014/main" val="3983258834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2343204112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3904069131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1451040402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3023191916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404529202"/>
                    </a:ext>
                  </a:extLst>
                </a:gridCol>
                <a:gridCol w="1531573">
                  <a:extLst>
                    <a:ext uri="{9D8B030D-6E8A-4147-A177-3AD203B41FA5}">
                      <a16:colId xmlns:a16="http://schemas.microsoft.com/office/drawing/2014/main" val="1085447821"/>
                    </a:ext>
                  </a:extLst>
                </a:gridCol>
              </a:tblGrid>
              <a:tr h="243681">
                <a:tc rowSpan="4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팀원</a:t>
                      </a:r>
                      <a:r>
                        <a:rPr lang="en-US" altLang="ko-KR" sz="1000" b="1" kern="0" dirty="0">
                          <a:solidFill>
                            <a:schemeClr val="bg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4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이름</a:t>
                      </a:r>
                      <a:endParaRPr lang="ko-KR" altLang="en-US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성별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생년월일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513342"/>
                  </a:ext>
                </a:extLst>
              </a:tr>
              <a:tr h="243681"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chemeClr val="bg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학교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(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소재</a:t>
                      </a:r>
                      <a:r>
                        <a:rPr lang="en-US" altLang="ko-KR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)</a:t>
                      </a:r>
                      <a:endParaRPr lang="ko-KR" altLang="en-US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학년 학기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상태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264724"/>
                  </a:ext>
                </a:extLst>
              </a:tr>
              <a:tr h="243681"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chemeClr val="bg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복수전공 및 부전공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연락처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실거주지</a:t>
                      </a: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675391"/>
                  </a:ext>
                </a:extLst>
              </a:tr>
              <a:tr h="205092"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chemeClr val="bg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5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8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ko-KR" altLang="en-US" sz="90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교내외</a:t>
                      </a:r>
                      <a:r>
                        <a:rPr lang="ko-KR" altLang="en-US" sz="9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  <a:sym typeface="Malgun Gothic"/>
                        </a:rPr>
                        <a:t> 대표 활동 경험</a:t>
                      </a:r>
                      <a:endParaRPr lang="en-US" altLang="ko-KR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9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  <a:sym typeface="Malgun Gothic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+mn-cs"/>
                      </a:endParaRPr>
                    </a:p>
                  </a:txBody>
                  <a:tcPr marL="28338" marR="28338" marT="7835" marB="783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785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045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99BDEC-F2F7-FB96-4729-CCF0CBD14825}"/>
              </a:ext>
            </a:extLst>
          </p:cNvPr>
          <p:cNvSpPr txBox="1"/>
          <p:nvPr/>
        </p:nvSpPr>
        <p:spPr>
          <a:xfrm>
            <a:off x="601132" y="1784893"/>
            <a:ext cx="419152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5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105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내용</a:t>
            </a:r>
            <a:r>
              <a:rPr lang="en-US" altLang="ko-KR" sz="105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ko-KR" altLang="en-US" sz="105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7536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54FEF5-B4B1-738F-B302-BA28DA68C5EE}"/>
              </a:ext>
            </a:extLst>
          </p:cNvPr>
          <p:cNvSpPr txBox="1"/>
          <p:nvPr/>
        </p:nvSpPr>
        <p:spPr>
          <a:xfrm>
            <a:off x="601132" y="1784893"/>
            <a:ext cx="419152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5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105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내용</a:t>
            </a:r>
            <a:r>
              <a:rPr lang="en-US" altLang="ko-KR" sz="105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ko-KR" altLang="en-US" sz="105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2860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FD9D4-5D06-0AB5-D9C0-EA9F2AB1D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60A218-1308-857C-9D8E-D19570957340}"/>
              </a:ext>
            </a:extLst>
          </p:cNvPr>
          <p:cNvSpPr txBox="1"/>
          <p:nvPr/>
        </p:nvSpPr>
        <p:spPr>
          <a:xfrm>
            <a:off x="601132" y="1784893"/>
            <a:ext cx="419152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5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105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내용</a:t>
            </a:r>
            <a:r>
              <a:rPr lang="en-US" altLang="ko-KR" sz="105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ko-KR" altLang="en-US" sz="105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5748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1017</TotalTime>
  <Words>372</Words>
  <Application>Microsoft Office PowerPoint</Application>
  <PresentationFormat>와이드스크린</PresentationFormat>
  <Paragraphs>99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6" baseType="lpstr">
      <vt:lpstr>G마켓 산스 TTF Bold</vt:lpstr>
      <vt:lpstr>G마켓 산스 TTF Light</vt:lpstr>
      <vt:lpstr>G마켓 산스 TTF Medium</vt:lpstr>
      <vt:lpstr>HGGGothicssi 20g</vt:lpstr>
      <vt:lpstr>HGGGothicssi 60g</vt:lpstr>
      <vt:lpstr>SUIT Heavy</vt:lpstr>
      <vt:lpstr>굴림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박창수/HR마케팅4팀/NHR</dc:creator>
  <cp:lastModifiedBy>박창수/HR마케팅4팀/NHR</cp:lastModifiedBy>
  <cp:revision>25</cp:revision>
  <dcterms:created xsi:type="dcterms:W3CDTF">2024-02-26T05:37:06Z</dcterms:created>
  <dcterms:modified xsi:type="dcterms:W3CDTF">2024-03-05T23:50:19Z</dcterms:modified>
</cp:coreProperties>
</file>