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  <p:sldMasterId id="2147483685" r:id="rId2"/>
  </p:sldMasterIdLst>
  <p:notesMasterIdLst>
    <p:notesMasterId r:id="rId29"/>
  </p:notesMasterIdLst>
  <p:sldIdLst>
    <p:sldId id="537" r:id="rId3"/>
    <p:sldId id="538" r:id="rId4"/>
    <p:sldId id="539" r:id="rId5"/>
    <p:sldId id="540" r:id="rId6"/>
    <p:sldId id="541" r:id="rId7"/>
    <p:sldId id="542" r:id="rId8"/>
    <p:sldId id="543" r:id="rId9"/>
    <p:sldId id="544" r:id="rId10"/>
    <p:sldId id="545" r:id="rId11"/>
    <p:sldId id="546" r:id="rId12"/>
    <p:sldId id="547" r:id="rId13"/>
    <p:sldId id="548" r:id="rId14"/>
    <p:sldId id="549" r:id="rId15"/>
    <p:sldId id="550" r:id="rId16"/>
    <p:sldId id="551" r:id="rId17"/>
    <p:sldId id="552" r:id="rId18"/>
    <p:sldId id="553" r:id="rId19"/>
    <p:sldId id="554" r:id="rId20"/>
    <p:sldId id="448" r:id="rId21"/>
    <p:sldId id="449" r:id="rId22"/>
    <p:sldId id="450" r:id="rId23"/>
    <p:sldId id="451" r:id="rId24"/>
    <p:sldId id="452" r:id="rId25"/>
    <p:sldId id="453" r:id="rId26"/>
    <p:sldId id="454" r:id="rId27"/>
    <p:sldId id="275" r:id="rId28"/>
  </p:sldIdLst>
  <p:sldSz cx="9144000" cy="6858000" type="screen4x3"/>
  <p:notesSz cx="6735763" cy="98694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ream PATH 학생활용방법" id="{BCAC626A-E3D7-4805-942B-0BF7831294F8}">
          <p14:sldIdLst>
            <p14:sldId id="537"/>
            <p14:sldId id="538"/>
            <p14:sldId id="539"/>
            <p14:sldId id="540"/>
            <p14:sldId id="541"/>
            <p14:sldId id="542"/>
            <p14:sldId id="543"/>
            <p14:sldId id="544"/>
            <p14:sldId id="545"/>
            <p14:sldId id="546"/>
            <p14:sldId id="547"/>
            <p14:sldId id="548"/>
            <p14:sldId id="549"/>
            <p14:sldId id="550"/>
            <p14:sldId id="551"/>
            <p14:sldId id="552"/>
            <p14:sldId id="553"/>
            <p14:sldId id="554"/>
          </p14:sldIdLst>
        </p14:section>
        <p14:section name="역량별 비교과프로그램 추천" id="{D871BC09-1E8D-4072-817F-F4483416F5E7}">
          <p14:sldIdLst>
            <p14:sldId id="448"/>
            <p14:sldId id="449"/>
            <p14:sldId id="450"/>
            <p14:sldId id="451"/>
            <p14:sldId id="452"/>
            <p14:sldId id="453"/>
            <p14:sldId id="454"/>
            <p14:sldId id="27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CC"/>
    <a:srgbClr val="18F87D"/>
    <a:srgbClr val="FFFFCC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밝은 스타일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밝은 스타일 2 - 강조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46F890A9-2807-4EBB-B81D-B2AA78EC7F39}" styleName="어두운 스타일 2 - 강조 5/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2C8C85-51F0-491E-9774-3900AFEF0FD7}" styleName="밝은 스타일 2 - 강조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591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668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9252" cy="495056"/>
          </a:xfrm>
          <a:prstGeom prst="rect">
            <a:avLst/>
          </a:prstGeom>
        </p:spPr>
        <p:txBody>
          <a:bodyPr vert="horz" lIns="91038" tIns="45519" rIns="91038" bIns="45519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4932" y="1"/>
            <a:ext cx="2919252" cy="495056"/>
          </a:xfrm>
          <a:prstGeom prst="rect">
            <a:avLst/>
          </a:prstGeom>
        </p:spPr>
        <p:txBody>
          <a:bodyPr vert="horz" lIns="91038" tIns="45519" rIns="91038" bIns="45519" rtlCol="0"/>
          <a:lstStyle>
            <a:lvl1pPr algn="r">
              <a:defRPr sz="1200"/>
            </a:lvl1pPr>
          </a:lstStyle>
          <a:p>
            <a:fld id="{00EE2EAC-D2A4-4E15-AA56-B9AFB2DD2223}" type="datetimeFigureOut">
              <a:rPr lang="ko-KR" altLang="en-US" smtClean="0"/>
              <a:t>2022-04-11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3488"/>
            <a:ext cx="444023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038" tIns="45519" rIns="91038" bIns="45519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2945" y="4749692"/>
            <a:ext cx="5389874" cy="3886110"/>
          </a:xfrm>
          <a:prstGeom prst="rect">
            <a:avLst/>
          </a:prstGeom>
        </p:spPr>
        <p:txBody>
          <a:bodyPr vert="horz" lIns="91038" tIns="45519" rIns="91038" bIns="45519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4433"/>
            <a:ext cx="2919252" cy="495055"/>
          </a:xfrm>
          <a:prstGeom prst="rect">
            <a:avLst/>
          </a:prstGeom>
        </p:spPr>
        <p:txBody>
          <a:bodyPr vert="horz" lIns="91038" tIns="45519" rIns="91038" bIns="45519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4932" y="9374433"/>
            <a:ext cx="2919252" cy="495055"/>
          </a:xfrm>
          <a:prstGeom prst="rect">
            <a:avLst/>
          </a:prstGeom>
        </p:spPr>
        <p:txBody>
          <a:bodyPr vert="horz" lIns="91038" tIns="45519" rIns="91038" bIns="45519" rtlCol="0" anchor="b"/>
          <a:lstStyle>
            <a:lvl1pPr algn="r">
              <a:defRPr sz="1200"/>
            </a:lvl1pPr>
          </a:lstStyle>
          <a:p>
            <a:fld id="{7F24936B-07D1-49B7-B146-88C82DE786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2733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3F6D9-8B2E-46BE-85E2-DAE173C45685}" type="datetime1">
              <a:rPr lang="ko-KR" altLang="en-US" smtClean="0"/>
              <a:t>2022-04-11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C3309-7735-4C44-AE2A-602906C9EF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60956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3F250-B1A2-4E56-86FB-518295726BDA}" type="datetime1">
              <a:rPr lang="ko-KR" altLang="en-US" smtClean="0"/>
              <a:t>2022-04-11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C3309-7735-4C44-AE2A-602906C9EF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4942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C388E-DE95-4960-9EC3-ECD29B8D519D}" type="datetime1">
              <a:rPr lang="ko-KR" altLang="en-US" smtClean="0"/>
              <a:t>2022-04-11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C3309-7735-4C44-AE2A-602906C9EF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4697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0D20F-D2AF-40E4-92A5-35BB47C50879}" type="datetime1">
              <a:rPr lang="ko-KR" altLang="en-US" smtClean="0"/>
              <a:t>2022-04-11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C3309-7735-4C44-AE2A-602906C9EF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3602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CF95C-154A-47AC-B49E-C14F69C24F76}" type="datetime1">
              <a:rPr lang="ko-KR" altLang="en-US" smtClean="0"/>
              <a:t>2022-04-11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C3309-7735-4C44-AE2A-602906C9EF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76540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D5E0E-50AF-4CDB-9AE1-DBE647F90DEF}" type="datetime1">
              <a:rPr lang="ko-KR" altLang="en-US" smtClean="0"/>
              <a:t>2022-04-11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C3309-7735-4C44-AE2A-602906C9EF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7692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7BD9B-5414-4664-BA0B-51BD8D0F7B88}" type="datetime1">
              <a:rPr lang="ko-KR" altLang="en-US" smtClean="0"/>
              <a:t>2022-04-11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C3309-7735-4C44-AE2A-602906C9EF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3726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EA121-2B3A-44DC-A251-78AB182BA501}" type="datetime1">
              <a:rPr lang="ko-KR" altLang="en-US" smtClean="0"/>
              <a:t>2022-04-11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C3309-7735-4C44-AE2A-602906C9EF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6802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7016A-18C1-4AC7-9556-33F7C8F467E5}" type="datetime1">
              <a:rPr lang="ko-KR" altLang="en-US" smtClean="0"/>
              <a:t>2022-04-11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C3309-7735-4C44-AE2A-602906C9EF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02417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59BEE-8EC4-409C-A6F3-A7986AE9FEF8}" type="datetime1">
              <a:rPr lang="ko-KR" altLang="en-US" smtClean="0"/>
              <a:t>2022-04-11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C3309-7735-4C44-AE2A-602906C9EF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1193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701E0-4F5D-41F6-8EF7-C1D74C76CFFD}" type="datetime1">
              <a:rPr lang="ko-KR" altLang="en-US" smtClean="0"/>
              <a:t>2022-04-11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C3309-7735-4C44-AE2A-602906C9EF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34418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컴퓨터공학과내지_수정3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슬라이드 번호 개체 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3271298E-D1E1-4208-AD65-B8A22E5B5BA0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1105272" y="214040"/>
            <a:ext cx="6275040" cy="654032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+mn-ea"/>
                <a:ea typeface="+mn-ea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6" name="내용 개체 틀 2"/>
          <p:cNvSpPr>
            <a:spLocks noGrp="1"/>
          </p:cNvSpPr>
          <p:nvPr>
            <p:ph idx="1"/>
          </p:nvPr>
        </p:nvSpPr>
        <p:spPr>
          <a:xfrm>
            <a:off x="457200" y="1210713"/>
            <a:ext cx="8291264" cy="4954591"/>
          </a:xfrm>
          <a:prstGeom prst="rect">
            <a:avLst/>
          </a:prstGeom>
        </p:spPr>
        <p:txBody>
          <a:bodyPr/>
          <a:lstStyle>
            <a:lvl1pPr marL="342900" marR="0" indent="-34290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CC"/>
              </a:buClr>
              <a:buSzPct val="70000"/>
              <a:buFont typeface="Wingdings 2" pitchFamily="18" charset="2"/>
              <a:buChar char=""/>
              <a:tabLst/>
              <a:defRPr sz="2000" spc="-100" baseline="0">
                <a:latin typeface="+mn-ea"/>
                <a:ea typeface="+mn-ea"/>
              </a:defRPr>
            </a:lvl1pPr>
            <a:lvl2pPr marL="742950" marR="0" indent="-28575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99FF"/>
              </a:buClr>
              <a:buSzPct val="60000"/>
              <a:buFont typeface="Wingdings 2" pitchFamily="18" charset="2"/>
              <a:buChar char=""/>
              <a:tabLst/>
              <a:defRPr kumimoji="0" lang="ko-KR" altLang="en-US" sz="1800" b="0" i="0" u="none" strike="noStrike" kern="1200" cap="none" spc="-10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</a:defRPr>
            </a:lvl2pPr>
            <a:lvl3pPr marL="1143000" marR="0" indent="-22860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57000"/>
              <a:buFont typeface="Wingdings 2" pitchFamily="18" charset="2"/>
              <a:buChar char=""/>
              <a:tabLst/>
              <a:defRPr kumimoji="0" lang="ko-KR" altLang="en-US" sz="1600" b="0" i="0" u="none" strike="noStrike" kern="1200" cap="none" spc="-10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</a:defRPr>
            </a:lvl3pPr>
            <a:lvl4pPr marL="1600200" marR="0" indent="-22860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66FF"/>
              </a:buClr>
              <a:buSzPct val="55000"/>
              <a:buFont typeface="Wingdings 2" pitchFamily="18" charset="2"/>
              <a:buChar char=""/>
              <a:tabLst/>
              <a:defRPr kumimoji="0" lang="ko-KR" altLang="en-US" sz="1400" b="0" i="0" u="none" strike="noStrike" kern="1200" cap="none" spc="-10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</a:defRPr>
            </a:lvl4pPr>
            <a:lvl5pPr marL="2057400" marR="0" indent="-22860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B050"/>
              </a:buClr>
              <a:buSzPct val="50000"/>
              <a:buFont typeface="Wingdings 2" pitchFamily="18" charset="2"/>
              <a:buChar char=""/>
              <a:tabLst/>
              <a:defRPr kumimoji="0" lang="en-US" sz="1400" b="0" i="0" u="none" strike="noStrike" kern="1200" cap="none" spc="-10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</a:defRPr>
            </a:lvl5pPr>
          </a:lstStyle>
          <a:p>
            <a:pPr marL="342900" marR="0" lvl="0" indent="-34290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CC"/>
              </a:buClr>
              <a:buSzPct val="70000"/>
              <a:buFont typeface="Wingdings 2" pitchFamily="18" charset="2"/>
              <a:buChar char=""/>
              <a:tabLst/>
              <a:defRPr/>
            </a:pP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마스터 텍스트 스타일을 편집합니다</a:t>
            </a:r>
          </a:p>
          <a:p>
            <a:pPr marL="742950" marR="0" lvl="1" indent="-28575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99FF"/>
              </a:buClr>
              <a:buSzPct val="60000"/>
              <a:buFont typeface="Wingdings 2" pitchFamily="18" charset="2"/>
              <a:buChar char=""/>
              <a:tabLst/>
              <a:defRPr/>
            </a:pPr>
            <a:r>
              <a:rPr kumimoji="0" lang="ko-KR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둘째 수준</a:t>
            </a:r>
          </a:p>
          <a:p>
            <a:pPr marL="1143000" marR="0" lvl="2" indent="-22860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57000"/>
              <a:buFont typeface="Wingdings 2" pitchFamily="18" charset="2"/>
              <a:buChar char=""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셋째 수준</a:t>
            </a:r>
          </a:p>
          <a:p>
            <a:pPr marL="1600200" marR="0" lvl="3" indent="-22860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66FF"/>
              </a:buClr>
              <a:buSzPct val="55000"/>
              <a:buFont typeface="Wingdings 2" pitchFamily="18" charset="2"/>
              <a:buChar char=""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넷째 수준</a:t>
            </a:r>
          </a:p>
          <a:p>
            <a:pPr marL="2057400" marR="0" lvl="4" indent="-22860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B050"/>
              </a:buClr>
              <a:buSzPct val="50000"/>
              <a:buFont typeface="Wingdings 2" pitchFamily="18" charset="2"/>
              <a:buChar char=""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다섯째 수준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70224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E7044-9FC0-43A1-AA38-3CD4567DFDD6}" type="datetime1">
              <a:rPr lang="ko-KR" altLang="en-US" smtClean="0"/>
              <a:t>2022-04-11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5FF37-7425-4064-9874-EC731189754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004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CE103-A0F0-4FAD-9F67-C0382D0FCC93}" type="datetime1">
              <a:rPr lang="ko-KR" altLang="en-US" smtClean="0"/>
              <a:t>2022-04-11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5FF37-7425-4064-9874-EC731189754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61412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D8BB8-9066-4742-84B1-444E4C449933}" type="datetime1">
              <a:rPr lang="ko-KR" altLang="en-US" smtClean="0"/>
              <a:t>2022-04-11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5FF37-7425-4064-9874-EC731189754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22365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82DCB-6D00-4689-8EFE-D854D1F84AAF}" type="datetime1">
              <a:rPr lang="ko-KR" altLang="en-US" smtClean="0"/>
              <a:t>2022-04-11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5FF37-7425-4064-9874-EC731189754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52335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CBBD7-0BB0-4138-8C0E-BEA6B7DFAA51}" type="datetime1">
              <a:rPr lang="ko-KR" altLang="en-US" smtClean="0"/>
              <a:t>2022-04-11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5FF37-7425-4064-9874-EC731189754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192417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629A8-3631-4395-8FC4-DA30E79E2432}" type="datetime1">
              <a:rPr lang="ko-KR" altLang="en-US" smtClean="0"/>
              <a:t>2022-04-11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5FF37-7425-4064-9874-EC731189754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87795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B2B21-3026-44FF-B137-C6BC0B0FE04E}" type="datetime1">
              <a:rPr lang="ko-KR" altLang="en-US" smtClean="0"/>
              <a:t>2022-04-11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5FF37-7425-4064-9874-EC731189754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04243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1B264-D8DB-4F7C-8E0A-D66193814245}" type="datetime1">
              <a:rPr lang="ko-KR" altLang="en-US" smtClean="0"/>
              <a:t>2022-04-11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5FF37-7425-4064-9874-EC731189754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88793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4E5B6-76A7-4271-AD57-98B50AF0DCE0}" type="datetime1">
              <a:rPr lang="ko-KR" altLang="en-US" smtClean="0"/>
              <a:t>2022-04-11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5FF37-7425-4064-9874-EC731189754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68908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10867-3B8D-4ED6-8577-8E422BE3D457}" type="datetime1">
              <a:rPr lang="ko-KR" altLang="en-US" smtClean="0"/>
              <a:t>2022-04-11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5FF37-7425-4064-9874-EC731189754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95239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E4DD0-41C5-458E-A389-E0AAC267EBD3}" type="datetime1">
              <a:rPr lang="ko-KR" altLang="en-US" smtClean="0"/>
              <a:t>2022-04-11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5FF37-7425-4064-9874-EC731189754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2541066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컴퓨터공학과내지_수정3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슬라이드 번호 개체 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3271298E-D1E1-4208-AD65-B8A22E5B5BA0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1105272" y="214040"/>
            <a:ext cx="6275040" cy="654032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+mn-ea"/>
                <a:ea typeface="+mn-ea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6" name="내용 개체 틀 2"/>
          <p:cNvSpPr>
            <a:spLocks noGrp="1"/>
          </p:cNvSpPr>
          <p:nvPr>
            <p:ph idx="1"/>
          </p:nvPr>
        </p:nvSpPr>
        <p:spPr>
          <a:xfrm>
            <a:off x="457200" y="1210713"/>
            <a:ext cx="8291264" cy="4954591"/>
          </a:xfrm>
          <a:prstGeom prst="rect">
            <a:avLst/>
          </a:prstGeom>
        </p:spPr>
        <p:txBody>
          <a:bodyPr/>
          <a:lstStyle>
            <a:lvl1pPr marL="342900" marR="0" indent="-34290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CC"/>
              </a:buClr>
              <a:buSzPct val="70000"/>
              <a:buFont typeface="Wingdings 2" pitchFamily="18" charset="2"/>
              <a:buChar char=""/>
              <a:tabLst/>
              <a:defRPr sz="2000" spc="-100" baseline="0">
                <a:latin typeface="+mn-ea"/>
                <a:ea typeface="+mn-ea"/>
              </a:defRPr>
            </a:lvl1pPr>
            <a:lvl2pPr marL="742950" marR="0" indent="-28575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99FF"/>
              </a:buClr>
              <a:buSzPct val="60000"/>
              <a:buFont typeface="Wingdings 2" pitchFamily="18" charset="2"/>
              <a:buChar char=""/>
              <a:tabLst/>
              <a:defRPr kumimoji="0" lang="ko-KR" altLang="en-US" sz="1800" b="0" i="0" u="none" strike="noStrike" kern="1200" cap="none" spc="-10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</a:defRPr>
            </a:lvl2pPr>
            <a:lvl3pPr marL="1143000" marR="0" indent="-22860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57000"/>
              <a:buFont typeface="Wingdings 2" pitchFamily="18" charset="2"/>
              <a:buChar char=""/>
              <a:tabLst/>
              <a:defRPr kumimoji="0" lang="ko-KR" altLang="en-US" sz="1600" b="0" i="0" u="none" strike="noStrike" kern="1200" cap="none" spc="-10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</a:defRPr>
            </a:lvl3pPr>
            <a:lvl4pPr marL="1600200" marR="0" indent="-22860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66FF"/>
              </a:buClr>
              <a:buSzPct val="55000"/>
              <a:buFont typeface="Wingdings 2" pitchFamily="18" charset="2"/>
              <a:buChar char=""/>
              <a:tabLst/>
              <a:defRPr kumimoji="0" lang="ko-KR" altLang="en-US" sz="1400" b="0" i="0" u="none" strike="noStrike" kern="1200" cap="none" spc="-10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</a:defRPr>
            </a:lvl4pPr>
            <a:lvl5pPr marL="2057400" marR="0" indent="-22860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B050"/>
              </a:buClr>
              <a:buSzPct val="50000"/>
              <a:buFont typeface="Wingdings 2" pitchFamily="18" charset="2"/>
              <a:buChar char=""/>
              <a:tabLst/>
              <a:defRPr kumimoji="0" lang="en-US" sz="1400" b="0" i="0" u="none" strike="noStrike" kern="1200" cap="none" spc="-10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</a:defRPr>
            </a:lvl5pPr>
          </a:lstStyle>
          <a:p>
            <a:pPr marL="342900" marR="0" lvl="0" indent="-34290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CC"/>
              </a:buClr>
              <a:buSzPct val="70000"/>
              <a:buFont typeface="Wingdings 2" pitchFamily="18" charset="2"/>
              <a:buChar char=""/>
              <a:tabLst/>
              <a:defRPr/>
            </a:pP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마스터 텍스트 스타일을 편집합니다</a:t>
            </a:r>
          </a:p>
          <a:p>
            <a:pPr marL="742950" marR="0" lvl="1" indent="-28575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99FF"/>
              </a:buClr>
              <a:buSzPct val="60000"/>
              <a:buFont typeface="Wingdings 2" pitchFamily="18" charset="2"/>
              <a:buChar char=""/>
              <a:tabLst/>
              <a:defRPr/>
            </a:pPr>
            <a:r>
              <a:rPr kumimoji="0" lang="ko-KR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둘째 수준</a:t>
            </a:r>
          </a:p>
          <a:p>
            <a:pPr marL="1143000" marR="0" lvl="2" indent="-22860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57000"/>
              <a:buFont typeface="Wingdings 2" pitchFamily="18" charset="2"/>
              <a:buChar char=""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셋째 수준</a:t>
            </a:r>
          </a:p>
          <a:p>
            <a:pPr marL="1600200" marR="0" lvl="3" indent="-22860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66FF"/>
              </a:buClr>
              <a:buSzPct val="55000"/>
              <a:buFont typeface="Wingdings 2" pitchFamily="18" charset="2"/>
              <a:buChar char=""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넷째 수준</a:t>
            </a:r>
          </a:p>
          <a:p>
            <a:pPr marL="2057400" marR="0" lvl="4" indent="-22860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B050"/>
              </a:buClr>
              <a:buSzPct val="50000"/>
              <a:buFont typeface="Wingdings 2" pitchFamily="18" charset="2"/>
              <a:buChar char=""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다섯째 수준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44569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7E2FF0-6920-46AA-9144-01ED769E5EA0}" type="datetime1">
              <a:rPr lang="ko-KR" altLang="en-US" smtClean="0"/>
              <a:t>2022-04-11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AC3309-7735-4C44-AE2A-602906C9EF24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79" b="6712"/>
          <a:stretch/>
        </p:blipFill>
        <p:spPr>
          <a:xfrm>
            <a:off x="7312663" y="211617"/>
            <a:ext cx="1712807" cy="235478"/>
          </a:xfrm>
          <a:prstGeom prst="rect">
            <a:avLst/>
          </a:prstGeom>
        </p:spPr>
      </p:pic>
      <p:sp>
        <p:nvSpPr>
          <p:cNvPr id="8" name="자유형 7"/>
          <p:cNvSpPr/>
          <p:nvPr userDrawn="1"/>
        </p:nvSpPr>
        <p:spPr bwMode="auto">
          <a:xfrm>
            <a:off x="160866" y="600603"/>
            <a:ext cx="8856133" cy="45719"/>
          </a:xfrm>
          <a:custGeom>
            <a:avLst/>
            <a:gdLst>
              <a:gd name="connsiteX0" fmla="*/ 7992534 w 7992534"/>
              <a:gd name="connsiteY0" fmla="*/ 0 h 211667"/>
              <a:gd name="connsiteX1" fmla="*/ 5892800 w 7992534"/>
              <a:gd name="connsiteY1" fmla="*/ 0 h 211667"/>
              <a:gd name="connsiteX2" fmla="*/ 5681133 w 7992534"/>
              <a:gd name="connsiteY2" fmla="*/ 211667 h 211667"/>
              <a:gd name="connsiteX3" fmla="*/ 0 w 7992534"/>
              <a:gd name="connsiteY3" fmla="*/ 211667 h 211667"/>
              <a:gd name="connsiteX0" fmla="*/ 8458200 w 8458200"/>
              <a:gd name="connsiteY0" fmla="*/ 0 h 211667"/>
              <a:gd name="connsiteX1" fmla="*/ 6358466 w 8458200"/>
              <a:gd name="connsiteY1" fmla="*/ 0 h 211667"/>
              <a:gd name="connsiteX2" fmla="*/ 6146799 w 8458200"/>
              <a:gd name="connsiteY2" fmla="*/ 211667 h 211667"/>
              <a:gd name="connsiteX3" fmla="*/ 0 w 8458200"/>
              <a:gd name="connsiteY3" fmla="*/ 211667 h 211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458200" h="211667">
                <a:moveTo>
                  <a:pt x="8458200" y="0"/>
                </a:moveTo>
                <a:lnTo>
                  <a:pt x="6358466" y="0"/>
                </a:lnTo>
                <a:lnTo>
                  <a:pt x="6146799" y="211667"/>
                </a:lnTo>
                <a:lnTo>
                  <a:pt x="0" y="211667"/>
                </a:lnTo>
              </a:path>
            </a:pathLst>
          </a:custGeom>
          <a:noFill/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oval" w="med" len="med"/>
          </a:ln>
          <a:effectLst/>
        </p:spPr>
        <p:txBody>
          <a:bodyPr rtlCol="0" anchor="ctr"/>
          <a:lstStyle/>
          <a:p>
            <a:pPr algn="ctr" defTabSz="914340"/>
            <a:endParaRPr lang="ko-KR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1633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98" r:id="rId12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FC77CF-28E3-4653-9B97-B8384CC5278A}" type="datetime1">
              <a:rPr lang="ko-KR" altLang="en-US" smtClean="0"/>
              <a:t>2022-04-11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55FF37-7425-4064-9874-EC7311897540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27" b="9709"/>
          <a:stretch/>
        </p:blipFill>
        <p:spPr>
          <a:xfrm>
            <a:off x="7319368" y="181151"/>
            <a:ext cx="1710000" cy="235730"/>
          </a:xfrm>
          <a:prstGeom prst="rect">
            <a:avLst/>
          </a:prstGeom>
        </p:spPr>
      </p:pic>
      <p:sp>
        <p:nvSpPr>
          <p:cNvPr id="8" name="자유형 7"/>
          <p:cNvSpPr/>
          <p:nvPr userDrawn="1"/>
        </p:nvSpPr>
        <p:spPr bwMode="auto">
          <a:xfrm>
            <a:off x="160866" y="600603"/>
            <a:ext cx="8856133" cy="45719"/>
          </a:xfrm>
          <a:custGeom>
            <a:avLst/>
            <a:gdLst>
              <a:gd name="connsiteX0" fmla="*/ 7992534 w 7992534"/>
              <a:gd name="connsiteY0" fmla="*/ 0 h 211667"/>
              <a:gd name="connsiteX1" fmla="*/ 5892800 w 7992534"/>
              <a:gd name="connsiteY1" fmla="*/ 0 h 211667"/>
              <a:gd name="connsiteX2" fmla="*/ 5681133 w 7992534"/>
              <a:gd name="connsiteY2" fmla="*/ 211667 h 211667"/>
              <a:gd name="connsiteX3" fmla="*/ 0 w 7992534"/>
              <a:gd name="connsiteY3" fmla="*/ 211667 h 211667"/>
              <a:gd name="connsiteX0" fmla="*/ 8458200 w 8458200"/>
              <a:gd name="connsiteY0" fmla="*/ 0 h 211667"/>
              <a:gd name="connsiteX1" fmla="*/ 6358466 w 8458200"/>
              <a:gd name="connsiteY1" fmla="*/ 0 h 211667"/>
              <a:gd name="connsiteX2" fmla="*/ 6146799 w 8458200"/>
              <a:gd name="connsiteY2" fmla="*/ 211667 h 211667"/>
              <a:gd name="connsiteX3" fmla="*/ 0 w 8458200"/>
              <a:gd name="connsiteY3" fmla="*/ 211667 h 211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458200" h="211667">
                <a:moveTo>
                  <a:pt x="8458200" y="0"/>
                </a:moveTo>
                <a:lnTo>
                  <a:pt x="6358466" y="0"/>
                </a:lnTo>
                <a:lnTo>
                  <a:pt x="6146799" y="211667"/>
                </a:lnTo>
                <a:lnTo>
                  <a:pt x="0" y="211667"/>
                </a:lnTo>
              </a:path>
            </a:pathLst>
          </a:custGeom>
          <a:noFill/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oval" w="med" len="med"/>
          </a:ln>
          <a:effectLst/>
        </p:spPr>
        <p:txBody>
          <a:bodyPr rtlCol="0" anchor="ctr"/>
          <a:lstStyle/>
          <a:p>
            <a:pPr algn="ctr" defTabSz="914340"/>
            <a:endParaRPr lang="ko-KR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5937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9" r:id="rId12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ddp.dongguk.edu/login.jsp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C3309-7735-4C44-AE2A-602906C9EF24}" type="slidenum">
              <a:rPr lang="ko-KR" altLang="en-US" smtClean="0"/>
              <a:t>1</a:t>
            </a:fld>
            <a:endParaRPr lang="ko-KR" altLang="en-US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/>
          </p:nvPr>
        </p:nvGraphicFramePr>
        <p:xfrm>
          <a:off x="223453" y="809493"/>
          <a:ext cx="8778770" cy="55800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7787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4699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>
                          <a:ln>
                            <a:noFill/>
                          </a:ln>
                        </a:rPr>
                        <a:t>Dream</a:t>
                      </a:r>
                      <a:r>
                        <a:rPr lang="en-US" altLang="ko-KR" baseline="0" dirty="0" smtClean="0">
                          <a:ln>
                            <a:noFill/>
                          </a:ln>
                        </a:rPr>
                        <a:t> PATH</a:t>
                      </a:r>
                      <a:r>
                        <a:rPr lang="ko-KR" altLang="en-US" baseline="0" dirty="0" smtClean="0">
                          <a:ln>
                            <a:noFill/>
                          </a:ln>
                        </a:rPr>
                        <a:t>란</a:t>
                      </a:r>
                      <a:endParaRPr lang="ko-KR" altLang="en-US" dirty="0">
                        <a:ln>
                          <a:noFill/>
                        </a:ln>
                      </a:endParaRPr>
                    </a:p>
                  </a:txBody>
                  <a:tcPr marL="108000" marT="720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33006">
                <a:tc>
                  <a:txBody>
                    <a:bodyPr/>
                    <a:lstStyle/>
                    <a:p>
                      <a:pPr marL="285750" indent="-285750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mtClean="0">
                          <a:ln>
                            <a:noFill/>
                          </a:ln>
                        </a:rPr>
                        <a:t>입학에서 졸업까지 </a:t>
                      </a:r>
                      <a:r>
                        <a:rPr lang="ko-KR" altLang="en-US" dirty="0" smtClean="0">
                          <a:ln>
                            <a:noFill/>
                          </a:ln>
                        </a:rPr>
                        <a:t>우리 학생들의 </a:t>
                      </a:r>
                      <a:r>
                        <a:rPr lang="ko-KR" altLang="en-US" dirty="0" err="1" smtClean="0">
                          <a:ln>
                            <a:noFill/>
                          </a:ln>
                        </a:rPr>
                        <a:t>진로설정과</a:t>
                      </a:r>
                      <a:r>
                        <a:rPr lang="ko-KR" altLang="en-US" dirty="0" smtClean="0">
                          <a:ln>
                            <a:noFill/>
                          </a:ln>
                        </a:rPr>
                        <a:t> 성공적인 사회진출을 돕는 우리 대학교만의 </a:t>
                      </a:r>
                      <a:r>
                        <a:rPr lang="ko-KR" altLang="en-US" dirty="0" err="1" smtClean="0">
                          <a:ln>
                            <a:noFill/>
                          </a:ln>
                        </a:rPr>
                        <a:t>학생역량통합관리시스템입니다</a:t>
                      </a:r>
                      <a:r>
                        <a:rPr lang="en-US" altLang="ko-KR" dirty="0" smtClean="0">
                          <a:ln>
                            <a:noFill/>
                          </a:ln>
                        </a:rPr>
                        <a:t>. </a:t>
                      </a:r>
                      <a:endParaRPr lang="en-US" altLang="ko-KR" dirty="0" smtClean="0">
                        <a:ln>
                          <a:noFill/>
                        </a:ln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65264" y="3350029"/>
            <a:ext cx="178723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hlinkClick r:id="rId2"/>
              </a:rPr>
              <a:t>https://</a:t>
            </a:r>
            <a:r>
              <a:rPr lang="en-US" altLang="ko-KR" sz="1100" smtClean="0">
                <a:hlinkClick r:id="rId2"/>
              </a:rPr>
              <a:t>ddp.dongguk.edu</a:t>
            </a:r>
            <a:endParaRPr lang="ko-KR" altLang="en-US" sz="1100"/>
          </a:p>
        </p:txBody>
      </p:sp>
      <p:grpSp>
        <p:nvGrpSpPr>
          <p:cNvPr id="10" name="그룹 9"/>
          <p:cNvGrpSpPr/>
          <p:nvPr/>
        </p:nvGrpSpPr>
        <p:grpSpPr>
          <a:xfrm>
            <a:off x="565264" y="2317750"/>
            <a:ext cx="1787237" cy="884964"/>
            <a:chOff x="565264" y="2317750"/>
            <a:chExt cx="1787237" cy="884964"/>
          </a:xfrm>
        </p:grpSpPr>
        <p:pic>
          <p:nvPicPr>
            <p:cNvPr id="6" name="그림 5"/>
            <p:cNvPicPr>
              <a:picLocks noChangeAspect="1"/>
            </p:cNvPicPr>
            <p:nvPr/>
          </p:nvPicPr>
          <p:blipFill rotWithShape="1">
            <a:blip r:embed="rId3"/>
            <a:srcRect l="2254"/>
            <a:stretch/>
          </p:blipFill>
          <p:spPr>
            <a:xfrm>
              <a:off x="565264" y="2351780"/>
              <a:ext cx="1787237" cy="850934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565264" y="2317750"/>
              <a:ext cx="5886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50" b="1" dirty="0" smtClean="0">
                  <a:solidFill>
                    <a:schemeClr val="bg1"/>
                  </a:solidFill>
                </a:rPr>
                <a:t>Home</a:t>
              </a:r>
              <a:endParaRPr lang="ko-KR" altLang="en-US" sz="105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44631" y="3012738"/>
              <a:ext cx="1031051" cy="1384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300" b="1" spc="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학생역량통합관리시스템</a:t>
              </a:r>
              <a:endParaRPr lang="ko-KR" altLang="en-US" sz="300" b="1" spc="3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37" name="그룹 36"/>
          <p:cNvGrpSpPr/>
          <p:nvPr/>
        </p:nvGrpSpPr>
        <p:grpSpPr>
          <a:xfrm>
            <a:off x="2634703" y="2149556"/>
            <a:ext cx="6402785" cy="2011182"/>
            <a:chOff x="2634703" y="2178131"/>
            <a:chExt cx="6402785" cy="2011182"/>
          </a:xfrm>
        </p:grpSpPr>
        <p:grpSp>
          <p:nvGrpSpPr>
            <p:cNvPr id="15" name="그룹 14"/>
            <p:cNvGrpSpPr/>
            <p:nvPr/>
          </p:nvGrpSpPr>
          <p:grpSpPr>
            <a:xfrm>
              <a:off x="3126064" y="2794592"/>
              <a:ext cx="5047076" cy="1177321"/>
              <a:chOff x="242780" y="4200047"/>
              <a:chExt cx="7063562" cy="1888261"/>
            </a:xfrm>
          </p:grpSpPr>
          <p:pic>
            <p:nvPicPr>
              <p:cNvPr id="11" name="그림 10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5400000">
                <a:off x="1009542" y="3433285"/>
                <a:ext cx="962025" cy="2495550"/>
              </a:xfrm>
              <a:prstGeom prst="rect">
                <a:avLst/>
              </a:prstGeom>
            </p:spPr>
          </p:pic>
          <p:pic>
            <p:nvPicPr>
              <p:cNvPr id="12" name="그림 11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16200000">
                <a:off x="2913177" y="4359521"/>
                <a:ext cx="962025" cy="2495550"/>
              </a:xfrm>
              <a:prstGeom prst="rect">
                <a:avLst/>
              </a:prstGeom>
            </p:spPr>
          </p:pic>
          <p:pic>
            <p:nvPicPr>
              <p:cNvPr id="13" name="그림 12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16200000" flipV="1">
                <a:off x="3667892" y="4359520"/>
                <a:ext cx="962025" cy="2495550"/>
              </a:xfrm>
              <a:prstGeom prst="rect">
                <a:avLst/>
              </a:prstGeom>
            </p:spPr>
          </p:pic>
          <p:pic>
            <p:nvPicPr>
              <p:cNvPr id="14" name="그림 13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16200000" flipH="1">
                <a:off x="5577554" y="3513676"/>
                <a:ext cx="962025" cy="2495550"/>
              </a:xfrm>
              <a:prstGeom prst="rect">
                <a:avLst/>
              </a:prstGeom>
            </p:spPr>
          </p:pic>
        </p:grpSp>
        <p:grpSp>
          <p:nvGrpSpPr>
            <p:cNvPr id="19" name="그룹 18"/>
            <p:cNvGrpSpPr/>
            <p:nvPr/>
          </p:nvGrpSpPr>
          <p:grpSpPr>
            <a:xfrm>
              <a:off x="2634703" y="2178131"/>
              <a:ext cx="1223412" cy="681448"/>
              <a:chOff x="5267557" y="2018910"/>
              <a:chExt cx="1310652" cy="869837"/>
            </a:xfrm>
          </p:grpSpPr>
          <p:sp>
            <p:nvSpPr>
              <p:cNvPr id="16" name="TextBox 15"/>
              <p:cNvSpPr txBox="1"/>
              <p:nvPr/>
            </p:nvSpPr>
            <p:spPr>
              <a:xfrm>
                <a:off x="5267557" y="2018910"/>
                <a:ext cx="857282" cy="353576"/>
              </a:xfrm>
              <a:prstGeom prst="rect">
                <a:avLst/>
              </a:prstGeom>
              <a:solidFill>
                <a:srgbClr val="897C74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1200" b="1" dirty="0" smtClean="0">
                    <a:solidFill>
                      <a:schemeClr val="bg1">
                        <a:lumMod val="95000"/>
                      </a:schemeClr>
                    </a:solidFill>
                  </a:rPr>
                  <a:t>진로설정</a:t>
                </a:r>
                <a:endParaRPr lang="ko-KR" altLang="en-US" sz="1200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17" name="직사각형 16"/>
              <p:cNvSpPr/>
              <p:nvPr/>
            </p:nvSpPr>
            <p:spPr>
              <a:xfrm>
                <a:off x="5267557" y="2391210"/>
                <a:ext cx="36000" cy="396012"/>
              </a:xfrm>
              <a:prstGeom prst="rect">
                <a:avLst/>
              </a:prstGeom>
              <a:solidFill>
                <a:srgbClr val="897C7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5267557" y="2358383"/>
                <a:ext cx="1310652" cy="5303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1050" b="1" dirty="0" smtClean="0"/>
                  <a:t>직무</a:t>
                </a:r>
                <a:r>
                  <a:rPr lang="en-US" altLang="ko-KR" sz="1050" b="1" dirty="0" smtClean="0"/>
                  <a:t>, </a:t>
                </a:r>
                <a:r>
                  <a:rPr lang="ko-KR" altLang="en-US" sz="1050" b="1" dirty="0" smtClean="0"/>
                  <a:t>산업 이해</a:t>
                </a:r>
                <a:endParaRPr lang="en-US" altLang="ko-KR" sz="1050" b="1" dirty="0" smtClean="0"/>
              </a:p>
              <a:p>
                <a:r>
                  <a:rPr lang="ko-KR" altLang="en-US" sz="1050" b="1" dirty="0" smtClean="0"/>
                  <a:t>다양한 직업 정보</a:t>
                </a:r>
                <a:endParaRPr lang="ko-KR" altLang="en-US" sz="1050" b="1" dirty="0"/>
              </a:p>
            </p:txBody>
          </p:sp>
        </p:grpSp>
        <p:grpSp>
          <p:nvGrpSpPr>
            <p:cNvPr id="20" name="그룹 19"/>
            <p:cNvGrpSpPr/>
            <p:nvPr/>
          </p:nvGrpSpPr>
          <p:grpSpPr>
            <a:xfrm>
              <a:off x="3484381" y="3507865"/>
              <a:ext cx="1309974" cy="681448"/>
              <a:chOff x="5267557" y="2018910"/>
              <a:chExt cx="1403386" cy="869837"/>
            </a:xfrm>
          </p:grpSpPr>
          <p:sp>
            <p:nvSpPr>
              <p:cNvPr id="21" name="TextBox 20"/>
              <p:cNvSpPr txBox="1"/>
              <p:nvPr/>
            </p:nvSpPr>
            <p:spPr>
              <a:xfrm>
                <a:off x="5267557" y="2018910"/>
                <a:ext cx="857281" cy="353576"/>
              </a:xfrm>
              <a:prstGeom prst="rect">
                <a:avLst/>
              </a:prstGeom>
              <a:solidFill>
                <a:srgbClr val="897C74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1200" b="1" dirty="0" smtClean="0">
                    <a:solidFill>
                      <a:schemeClr val="bg1">
                        <a:lumMod val="95000"/>
                      </a:schemeClr>
                    </a:solidFill>
                  </a:rPr>
                  <a:t>역량개발</a:t>
                </a:r>
                <a:endParaRPr lang="ko-KR" altLang="en-US" sz="1200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22" name="직사각형 21"/>
              <p:cNvSpPr/>
              <p:nvPr/>
            </p:nvSpPr>
            <p:spPr>
              <a:xfrm>
                <a:off x="5267557" y="2391210"/>
                <a:ext cx="36000" cy="396012"/>
              </a:xfrm>
              <a:prstGeom prst="rect">
                <a:avLst/>
              </a:prstGeom>
              <a:solidFill>
                <a:srgbClr val="897C7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5267557" y="2358383"/>
                <a:ext cx="1403386" cy="5303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1050" b="1" dirty="0" smtClean="0"/>
                  <a:t>역량개발 프로그램</a:t>
                </a:r>
                <a:endParaRPr lang="en-US" altLang="ko-KR" sz="1050" b="1" dirty="0" smtClean="0"/>
              </a:p>
              <a:p>
                <a:r>
                  <a:rPr lang="ko-KR" altLang="en-US" sz="1050" b="1" dirty="0" smtClean="0"/>
                  <a:t>신청 및 관리</a:t>
                </a:r>
                <a:endParaRPr lang="ko-KR" altLang="en-US" sz="1050" b="1" dirty="0"/>
              </a:p>
            </p:txBody>
          </p:sp>
        </p:grpSp>
        <p:grpSp>
          <p:nvGrpSpPr>
            <p:cNvPr id="24" name="그룹 23"/>
            <p:cNvGrpSpPr/>
            <p:nvPr/>
          </p:nvGrpSpPr>
          <p:grpSpPr>
            <a:xfrm>
              <a:off x="6780596" y="3507865"/>
              <a:ext cx="1622560" cy="681448"/>
              <a:chOff x="5267557" y="2018910"/>
              <a:chExt cx="1738262" cy="869837"/>
            </a:xfrm>
          </p:grpSpPr>
          <p:sp>
            <p:nvSpPr>
              <p:cNvPr id="25" name="TextBox 24"/>
              <p:cNvSpPr txBox="1"/>
              <p:nvPr/>
            </p:nvSpPr>
            <p:spPr>
              <a:xfrm>
                <a:off x="5267557" y="2018910"/>
                <a:ext cx="527558" cy="353576"/>
              </a:xfrm>
              <a:prstGeom prst="rect">
                <a:avLst/>
              </a:prstGeom>
              <a:solidFill>
                <a:srgbClr val="897C74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1200" b="1" dirty="0" smtClean="0">
                    <a:solidFill>
                      <a:schemeClr val="bg1">
                        <a:lumMod val="95000"/>
                      </a:schemeClr>
                    </a:solidFill>
                  </a:rPr>
                  <a:t>상담</a:t>
                </a:r>
                <a:endParaRPr lang="ko-KR" altLang="en-US" sz="1200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26" name="직사각형 25"/>
              <p:cNvSpPr/>
              <p:nvPr/>
            </p:nvSpPr>
            <p:spPr>
              <a:xfrm>
                <a:off x="5267557" y="2391210"/>
                <a:ext cx="36000" cy="396012"/>
              </a:xfrm>
              <a:prstGeom prst="rect">
                <a:avLst/>
              </a:prstGeom>
              <a:solidFill>
                <a:srgbClr val="897C7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5267557" y="2358383"/>
                <a:ext cx="1738262" cy="5303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1050" b="1" dirty="0" smtClean="0"/>
                  <a:t>진로</a:t>
                </a:r>
                <a:r>
                  <a:rPr lang="en-US" altLang="ko-KR" sz="1050" b="1" dirty="0" smtClean="0"/>
                  <a:t>/</a:t>
                </a:r>
                <a:r>
                  <a:rPr lang="ko-KR" altLang="en-US" sz="1050" b="1" dirty="0" smtClean="0"/>
                  <a:t>학습</a:t>
                </a:r>
                <a:r>
                  <a:rPr lang="en-US" altLang="ko-KR" sz="1050" b="1" dirty="0" smtClean="0"/>
                  <a:t>/</a:t>
                </a:r>
                <a:r>
                  <a:rPr lang="ko-KR" altLang="en-US" sz="1050" b="1" dirty="0" smtClean="0"/>
                  <a:t>취업</a:t>
                </a:r>
                <a:r>
                  <a:rPr lang="en-US" altLang="ko-KR" sz="1050" b="1" dirty="0" smtClean="0"/>
                  <a:t>/</a:t>
                </a:r>
                <a:r>
                  <a:rPr lang="ko-KR" altLang="en-US" sz="1050" b="1" dirty="0" smtClean="0"/>
                  <a:t>심리 등</a:t>
                </a:r>
                <a:endParaRPr lang="en-US" altLang="ko-KR" sz="1050" b="1" dirty="0" smtClean="0"/>
              </a:p>
              <a:p>
                <a:r>
                  <a:rPr lang="ko-KR" altLang="en-US" sz="1050" b="1" dirty="0" smtClean="0"/>
                  <a:t>각 분야 전문가와 상담</a:t>
                </a:r>
                <a:endParaRPr lang="ko-KR" altLang="en-US" sz="1050" b="1" dirty="0"/>
              </a:p>
            </p:txBody>
          </p:sp>
        </p:grpSp>
        <p:grpSp>
          <p:nvGrpSpPr>
            <p:cNvPr id="32" name="그룹 31"/>
            <p:cNvGrpSpPr/>
            <p:nvPr/>
          </p:nvGrpSpPr>
          <p:grpSpPr>
            <a:xfrm>
              <a:off x="5285886" y="2216947"/>
              <a:ext cx="1016666" cy="715342"/>
              <a:chOff x="5285886" y="2216947"/>
              <a:chExt cx="1016666" cy="715342"/>
            </a:xfrm>
          </p:grpSpPr>
          <p:sp>
            <p:nvSpPr>
              <p:cNvPr id="29" name="TextBox 28"/>
              <p:cNvSpPr txBox="1"/>
              <p:nvPr/>
            </p:nvSpPr>
            <p:spPr>
              <a:xfrm>
                <a:off x="5285886" y="2216947"/>
                <a:ext cx="851515" cy="276999"/>
              </a:xfrm>
              <a:prstGeom prst="rect">
                <a:avLst/>
              </a:prstGeom>
              <a:solidFill>
                <a:srgbClr val="897C74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1200" b="1" dirty="0" smtClean="0">
                    <a:solidFill>
                      <a:schemeClr val="bg1">
                        <a:lumMod val="95000"/>
                      </a:schemeClr>
                    </a:solidFill>
                  </a:rPr>
                  <a:t>인증〮진단</a:t>
                </a:r>
                <a:endParaRPr lang="ko-KR" altLang="en-US" sz="1200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30" name="직사각형 29"/>
              <p:cNvSpPr/>
              <p:nvPr/>
            </p:nvSpPr>
            <p:spPr>
              <a:xfrm>
                <a:off x="5293217" y="2540423"/>
                <a:ext cx="45719" cy="316037"/>
              </a:xfrm>
              <a:prstGeom prst="rect">
                <a:avLst/>
              </a:prstGeom>
              <a:solidFill>
                <a:srgbClr val="897C7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5348445" y="2516791"/>
                <a:ext cx="954107" cy="4154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1050" b="1" dirty="0" smtClean="0"/>
                  <a:t>역량 수준</a:t>
                </a:r>
                <a:endParaRPr lang="en-US" altLang="ko-KR" sz="1050" b="1" dirty="0" smtClean="0"/>
              </a:p>
              <a:p>
                <a:r>
                  <a:rPr lang="ko-KR" altLang="en-US" sz="1050" b="1" dirty="0" smtClean="0"/>
                  <a:t>인증 및 진단</a:t>
                </a:r>
                <a:endParaRPr lang="en-US" altLang="ko-KR" sz="1050" b="1" dirty="0" smtClean="0"/>
              </a:p>
            </p:txBody>
          </p:sp>
        </p:grpSp>
        <p:grpSp>
          <p:nvGrpSpPr>
            <p:cNvPr id="33" name="그룹 32"/>
            <p:cNvGrpSpPr/>
            <p:nvPr/>
          </p:nvGrpSpPr>
          <p:grpSpPr>
            <a:xfrm>
              <a:off x="7644158" y="2206698"/>
              <a:ext cx="1393330" cy="681448"/>
              <a:chOff x="5267557" y="2018910"/>
              <a:chExt cx="1492686" cy="869837"/>
            </a:xfrm>
          </p:grpSpPr>
          <p:sp>
            <p:nvSpPr>
              <p:cNvPr id="34" name="TextBox 33"/>
              <p:cNvSpPr txBox="1"/>
              <p:nvPr/>
            </p:nvSpPr>
            <p:spPr>
              <a:xfrm>
                <a:off x="5267557" y="2018910"/>
                <a:ext cx="857281" cy="353576"/>
              </a:xfrm>
              <a:prstGeom prst="rect">
                <a:avLst/>
              </a:prstGeom>
              <a:solidFill>
                <a:srgbClr val="897C74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1200" b="1" dirty="0" smtClean="0">
                    <a:solidFill>
                      <a:schemeClr val="bg1">
                        <a:lumMod val="95000"/>
                      </a:schemeClr>
                    </a:solidFill>
                  </a:rPr>
                  <a:t>취업정보</a:t>
                </a:r>
                <a:endParaRPr lang="ko-KR" altLang="en-US" sz="1200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35" name="직사각형 34"/>
              <p:cNvSpPr/>
              <p:nvPr/>
            </p:nvSpPr>
            <p:spPr>
              <a:xfrm>
                <a:off x="5267557" y="2391210"/>
                <a:ext cx="36000" cy="396012"/>
              </a:xfrm>
              <a:prstGeom prst="rect">
                <a:avLst/>
              </a:prstGeom>
              <a:solidFill>
                <a:srgbClr val="897C7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5267557" y="2358383"/>
                <a:ext cx="1492686" cy="5303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1050" b="1" dirty="0" smtClean="0"/>
                  <a:t>자기소개서</a:t>
                </a:r>
                <a:r>
                  <a:rPr lang="en-US" altLang="ko-KR" sz="1050" b="1" dirty="0" smtClean="0"/>
                  <a:t>, </a:t>
                </a:r>
                <a:r>
                  <a:rPr lang="ko-KR" altLang="en-US" sz="1050" b="1" dirty="0" smtClean="0"/>
                  <a:t>면접 등</a:t>
                </a:r>
                <a:endParaRPr lang="en-US" altLang="ko-KR" sz="1050" b="1" dirty="0" smtClean="0"/>
              </a:p>
              <a:p>
                <a:r>
                  <a:rPr lang="ko-KR" altLang="en-US" sz="1050" b="1" dirty="0" smtClean="0"/>
                  <a:t>다양한 취업 정보</a:t>
                </a:r>
                <a:endParaRPr lang="ko-KR" altLang="en-US" sz="1050" b="1" dirty="0"/>
              </a:p>
            </p:txBody>
          </p:sp>
        </p:grpSp>
      </p:grpSp>
      <p:grpSp>
        <p:nvGrpSpPr>
          <p:cNvPr id="38" name="그룹 37"/>
          <p:cNvGrpSpPr/>
          <p:nvPr/>
        </p:nvGrpSpPr>
        <p:grpSpPr>
          <a:xfrm>
            <a:off x="2634703" y="4404542"/>
            <a:ext cx="6367520" cy="2024679"/>
            <a:chOff x="2634703" y="2164634"/>
            <a:chExt cx="6367520" cy="2024679"/>
          </a:xfrm>
        </p:grpSpPr>
        <p:grpSp>
          <p:nvGrpSpPr>
            <p:cNvPr id="39" name="그룹 38"/>
            <p:cNvGrpSpPr/>
            <p:nvPr/>
          </p:nvGrpSpPr>
          <p:grpSpPr>
            <a:xfrm>
              <a:off x="3126064" y="2794592"/>
              <a:ext cx="5047076" cy="1177321"/>
              <a:chOff x="242780" y="4200047"/>
              <a:chExt cx="7063562" cy="1888261"/>
            </a:xfrm>
          </p:grpSpPr>
          <p:pic>
            <p:nvPicPr>
              <p:cNvPr id="60" name="그림 59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5400000">
                <a:off x="1009542" y="3433285"/>
                <a:ext cx="962025" cy="2495550"/>
              </a:xfrm>
              <a:prstGeom prst="rect">
                <a:avLst/>
              </a:prstGeom>
            </p:spPr>
          </p:pic>
          <p:pic>
            <p:nvPicPr>
              <p:cNvPr id="61" name="그림 60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16200000">
                <a:off x="2913177" y="4359521"/>
                <a:ext cx="962025" cy="2495550"/>
              </a:xfrm>
              <a:prstGeom prst="rect">
                <a:avLst/>
              </a:prstGeom>
            </p:spPr>
          </p:pic>
          <p:pic>
            <p:nvPicPr>
              <p:cNvPr id="62" name="그림 61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16200000" flipV="1">
                <a:off x="3667892" y="4359520"/>
                <a:ext cx="962025" cy="2495550"/>
              </a:xfrm>
              <a:prstGeom prst="rect">
                <a:avLst/>
              </a:prstGeom>
            </p:spPr>
          </p:pic>
          <p:pic>
            <p:nvPicPr>
              <p:cNvPr id="63" name="그림 62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16200000" flipH="1">
                <a:off x="5577554" y="3513676"/>
                <a:ext cx="962025" cy="2495550"/>
              </a:xfrm>
              <a:prstGeom prst="rect">
                <a:avLst/>
              </a:prstGeom>
            </p:spPr>
          </p:pic>
        </p:grpSp>
        <p:grpSp>
          <p:nvGrpSpPr>
            <p:cNvPr id="40" name="그룹 39"/>
            <p:cNvGrpSpPr/>
            <p:nvPr/>
          </p:nvGrpSpPr>
          <p:grpSpPr>
            <a:xfrm>
              <a:off x="2634703" y="2178131"/>
              <a:ext cx="1175322" cy="681448"/>
              <a:chOff x="5267557" y="2018910"/>
              <a:chExt cx="1259133" cy="869837"/>
            </a:xfrm>
          </p:grpSpPr>
          <p:sp>
            <p:nvSpPr>
              <p:cNvPr id="57" name="TextBox 56"/>
              <p:cNvSpPr txBox="1"/>
              <p:nvPr/>
            </p:nvSpPr>
            <p:spPr>
              <a:xfrm>
                <a:off x="5267557" y="2018910"/>
                <a:ext cx="857281" cy="353576"/>
              </a:xfrm>
              <a:prstGeom prst="rect">
                <a:avLst/>
              </a:prstGeom>
              <a:solidFill>
                <a:srgbClr val="897C74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1200" b="1" dirty="0" err="1" smtClean="0">
                    <a:solidFill>
                      <a:schemeClr val="bg1">
                        <a:lumMod val="95000"/>
                      </a:schemeClr>
                    </a:solidFill>
                  </a:rPr>
                  <a:t>나의진로</a:t>
                </a:r>
                <a:endParaRPr lang="ko-KR" altLang="en-US" sz="1200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8" name="직사각형 57"/>
              <p:cNvSpPr/>
              <p:nvPr/>
            </p:nvSpPr>
            <p:spPr>
              <a:xfrm>
                <a:off x="5267557" y="2391210"/>
                <a:ext cx="36000" cy="396012"/>
              </a:xfrm>
              <a:prstGeom prst="rect">
                <a:avLst/>
              </a:prstGeom>
              <a:solidFill>
                <a:srgbClr val="897C7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9" name="TextBox 58"/>
              <p:cNvSpPr txBox="1"/>
              <p:nvPr/>
            </p:nvSpPr>
            <p:spPr>
              <a:xfrm>
                <a:off x="5267557" y="2358383"/>
                <a:ext cx="1259133" cy="5303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1050" b="1" dirty="0" smtClean="0"/>
                  <a:t>목표 및 계획</a:t>
                </a:r>
                <a:endParaRPr lang="en-US" altLang="ko-KR" sz="1050" b="1" dirty="0" smtClean="0"/>
              </a:p>
              <a:p>
                <a:r>
                  <a:rPr lang="ko-KR" altLang="en-US" sz="1050" b="1" dirty="0" smtClean="0"/>
                  <a:t>커리어방향 설정</a:t>
                </a:r>
                <a:endParaRPr lang="ko-KR" altLang="en-US" sz="1050" b="1" dirty="0"/>
              </a:p>
            </p:txBody>
          </p:sp>
        </p:grpSp>
        <p:grpSp>
          <p:nvGrpSpPr>
            <p:cNvPr id="41" name="그룹 40"/>
            <p:cNvGrpSpPr/>
            <p:nvPr/>
          </p:nvGrpSpPr>
          <p:grpSpPr>
            <a:xfrm>
              <a:off x="3484382" y="3507865"/>
              <a:ext cx="1175322" cy="681448"/>
              <a:chOff x="5267557" y="2018910"/>
              <a:chExt cx="1259132" cy="869837"/>
            </a:xfrm>
          </p:grpSpPr>
          <p:sp>
            <p:nvSpPr>
              <p:cNvPr id="54" name="TextBox 53"/>
              <p:cNvSpPr txBox="1"/>
              <p:nvPr/>
            </p:nvSpPr>
            <p:spPr>
              <a:xfrm>
                <a:off x="5267557" y="2018910"/>
                <a:ext cx="1187005" cy="353576"/>
              </a:xfrm>
              <a:prstGeom prst="rect">
                <a:avLst/>
              </a:prstGeom>
              <a:solidFill>
                <a:srgbClr val="897C74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1200" b="1" dirty="0" smtClean="0">
                    <a:solidFill>
                      <a:schemeClr val="bg1">
                        <a:lumMod val="95000"/>
                      </a:schemeClr>
                    </a:solidFill>
                  </a:rPr>
                  <a:t>역량개발현황</a:t>
                </a:r>
                <a:endParaRPr lang="ko-KR" altLang="en-US" sz="1200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5" name="직사각형 54"/>
              <p:cNvSpPr/>
              <p:nvPr/>
            </p:nvSpPr>
            <p:spPr>
              <a:xfrm>
                <a:off x="5267557" y="2391210"/>
                <a:ext cx="36000" cy="396012"/>
              </a:xfrm>
              <a:prstGeom prst="rect">
                <a:avLst/>
              </a:prstGeom>
              <a:solidFill>
                <a:srgbClr val="897C7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6" name="TextBox 55"/>
              <p:cNvSpPr txBox="1"/>
              <p:nvPr/>
            </p:nvSpPr>
            <p:spPr>
              <a:xfrm>
                <a:off x="5267557" y="2358383"/>
                <a:ext cx="1259132" cy="5303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1050" b="1" dirty="0" smtClean="0"/>
                  <a:t>역량개발현황 및</a:t>
                </a:r>
                <a:endParaRPr lang="en-US" altLang="ko-KR" sz="1050" b="1" dirty="0" smtClean="0"/>
              </a:p>
              <a:p>
                <a:r>
                  <a:rPr lang="ko-KR" altLang="en-US" sz="1050" b="1" dirty="0" err="1" smtClean="0"/>
                  <a:t>빅커리어</a:t>
                </a:r>
                <a:r>
                  <a:rPr lang="ko-KR" altLang="en-US" sz="1050" b="1" dirty="0" smtClean="0"/>
                  <a:t> 서비스</a:t>
                </a:r>
                <a:endParaRPr lang="ko-KR" altLang="en-US" sz="1050" b="1" dirty="0"/>
              </a:p>
            </p:txBody>
          </p:sp>
        </p:grpSp>
        <p:grpSp>
          <p:nvGrpSpPr>
            <p:cNvPr id="42" name="그룹 41"/>
            <p:cNvGrpSpPr/>
            <p:nvPr/>
          </p:nvGrpSpPr>
          <p:grpSpPr>
            <a:xfrm>
              <a:off x="6780596" y="3507865"/>
              <a:ext cx="1345240" cy="681448"/>
              <a:chOff x="5267557" y="2018910"/>
              <a:chExt cx="1441167" cy="869837"/>
            </a:xfrm>
          </p:grpSpPr>
          <p:sp>
            <p:nvSpPr>
              <p:cNvPr id="51" name="TextBox 50"/>
              <p:cNvSpPr txBox="1"/>
              <p:nvPr/>
            </p:nvSpPr>
            <p:spPr>
              <a:xfrm>
                <a:off x="5267557" y="2018910"/>
                <a:ext cx="1022143" cy="353576"/>
              </a:xfrm>
              <a:prstGeom prst="rect">
                <a:avLst/>
              </a:prstGeom>
              <a:solidFill>
                <a:srgbClr val="897C74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1200" b="1" dirty="0" smtClean="0">
                    <a:solidFill>
                      <a:schemeClr val="bg1">
                        <a:lumMod val="95000"/>
                      </a:schemeClr>
                    </a:solidFill>
                  </a:rPr>
                  <a:t>포트폴리오</a:t>
                </a:r>
                <a:endParaRPr lang="ko-KR" altLang="en-US" sz="1200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2" name="직사각형 51"/>
              <p:cNvSpPr/>
              <p:nvPr/>
            </p:nvSpPr>
            <p:spPr>
              <a:xfrm>
                <a:off x="5267557" y="2391210"/>
                <a:ext cx="36000" cy="396012"/>
              </a:xfrm>
              <a:prstGeom prst="rect">
                <a:avLst/>
              </a:prstGeom>
              <a:solidFill>
                <a:srgbClr val="897C7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>
                <a:off x="5267557" y="2358383"/>
                <a:ext cx="1441167" cy="5303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1050" b="1" dirty="0" smtClean="0"/>
                  <a:t>이력서</a:t>
                </a:r>
                <a:r>
                  <a:rPr lang="en-US" altLang="ko-KR" sz="1050" b="1" dirty="0" smtClean="0"/>
                  <a:t>, </a:t>
                </a:r>
                <a:r>
                  <a:rPr lang="ko-KR" altLang="en-US" sz="1050" b="1" dirty="0" smtClean="0"/>
                  <a:t>자기소개서</a:t>
                </a:r>
                <a:endParaRPr lang="en-US" altLang="ko-KR" sz="1050" b="1" dirty="0" smtClean="0"/>
              </a:p>
              <a:p>
                <a:r>
                  <a:rPr lang="ko-KR" altLang="en-US" sz="1050" b="1" dirty="0" smtClean="0"/>
                  <a:t>포트폴리오 작성</a:t>
                </a:r>
                <a:endParaRPr lang="ko-KR" altLang="en-US" sz="1050" b="1" dirty="0"/>
              </a:p>
            </p:txBody>
          </p:sp>
        </p:grpSp>
        <p:grpSp>
          <p:nvGrpSpPr>
            <p:cNvPr id="43" name="그룹 42"/>
            <p:cNvGrpSpPr/>
            <p:nvPr/>
          </p:nvGrpSpPr>
          <p:grpSpPr>
            <a:xfrm>
              <a:off x="5068197" y="2164634"/>
              <a:ext cx="1471600" cy="843031"/>
              <a:chOff x="5068197" y="2164634"/>
              <a:chExt cx="1471600" cy="843031"/>
            </a:xfrm>
          </p:grpSpPr>
          <p:sp>
            <p:nvSpPr>
              <p:cNvPr id="48" name="TextBox 47"/>
              <p:cNvSpPr txBox="1"/>
              <p:nvPr/>
            </p:nvSpPr>
            <p:spPr>
              <a:xfrm>
                <a:off x="5111201" y="2164634"/>
                <a:ext cx="800219" cy="276999"/>
              </a:xfrm>
              <a:prstGeom prst="rect">
                <a:avLst/>
              </a:prstGeom>
              <a:solidFill>
                <a:srgbClr val="897C74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1200" b="1" dirty="0" smtClean="0">
                    <a:solidFill>
                      <a:schemeClr val="bg1">
                        <a:lumMod val="95000"/>
                      </a:schemeClr>
                    </a:solidFill>
                  </a:rPr>
                  <a:t>활동관리</a:t>
                </a:r>
                <a:endParaRPr lang="ko-KR" altLang="en-US" sz="1200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9" name="직사각형 48"/>
              <p:cNvSpPr/>
              <p:nvPr/>
            </p:nvSpPr>
            <p:spPr>
              <a:xfrm>
                <a:off x="5068197" y="2440324"/>
                <a:ext cx="45719" cy="516943"/>
              </a:xfrm>
              <a:prstGeom prst="rect">
                <a:avLst/>
              </a:prstGeom>
              <a:solidFill>
                <a:srgbClr val="897C7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5111201" y="2430584"/>
                <a:ext cx="1428596" cy="5770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1050" b="1" dirty="0" smtClean="0"/>
                  <a:t>사회봉사</a:t>
                </a:r>
                <a:r>
                  <a:rPr lang="en-US" altLang="ko-KR" sz="1050" b="1" dirty="0" smtClean="0"/>
                  <a:t>/ </a:t>
                </a:r>
                <a:r>
                  <a:rPr lang="ko-KR" altLang="en-US" sz="1050" b="1" dirty="0" smtClean="0"/>
                  <a:t>산학협력</a:t>
                </a:r>
                <a:endParaRPr lang="en-US" altLang="ko-KR" sz="1050" b="1" dirty="0" smtClean="0"/>
              </a:p>
              <a:p>
                <a:r>
                  <a:rPr lang="ko-KR" altLang="en-US" sz="1050" b="1" dirty="0" smtClean="0"/>
                  <a:t>협동학습</a:t>
                </a:r>
                <a:r>
                  <a:rPr lang="en-US" altLang="ko-KR" sz="1050" b="1" dirty="0" smtClean="0"/>
                  <a:t>/ </a:t>
                </a:r>
                <a:r>
                  <a:rPr lang="ko-KR" altLang="en-US" sz="1050" b="1" dirty="0" smtClean="0"/>
                  <a:t>국가고시</a:t>
                </a:r>
                <a:r>
                  <a:rPr lang="en-US" altLang="ko-KR" sz="1050" b="1" dirty="0" smtClean="0"/>
                  <a:t>/</a:t>
                </a:r>
              </a:p>
              <a:p>
                <a:r>
                  <a:rPr lang="ko-KR" altLang="en-US" sz="1050" b="1" dirty="0" smtClean="0"/>
                  <a:t>학생자치활동</a:t>
                </a:r>
                <a:endParaRPr lang="en-US" altLang="ko-KR" sz="1050" b="1" dirty="0" smtClean="0"/>
              </a:p>
            </p:txBody>
          </p:sp>
        </p:grpSp>
        <p:grpSp>
          <p:nvGrpSpPr>
            <p:cNvPr id="44" name="그룹 43"/>
            <p:cNvGrpSpPr/>
            <p:nvPr/>
          </p:nvGrpSpPr>
          <p:grpSpPr>
            <a:xfrm>
              <a:off x="7644159" y="2206698"/>
              <a:ext cx="1358064" cy="681448"/>
              <a:chOff x="5267557" y="2018910"/>
              <a:chExt cx="1454905" cy="869837"/>
            </a:xfrm>
          </p:grpSpPr>
          <p:sp>
            <p:nvSpPr>
              <p:cNvPr id="45" name="TextBox 44"/>
              <p:cNvSpPr txBox="1"/>
              <p:nvPr/>
            </p:nvSpPr>
            <p:spPr>
              <a:xfrm>
                <a:off x="5267557" y="2018910"/>
                <a:ext cx="857281" cy="353576"/>
              </a:xfrm>
              <a:prstGeom prst="rect">
                <a:avLst/>
              </a:prstGeom>
              <a:solidFill>
                <a:srgbClr val="897C74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1200" b="1" dirty="0" smtClean="0">
                    <a:solidFill>
                      <a:schemeClr val="bg1">
                        <a:lumMod val="95000"/>
                      </a:schemeClr>
                    </a:solidFill>
                  </a:rPr>
                  <a:t>취업정보</a:t>
                </a:r>
                <a:endParaRPr lang="ko-KR" altLang="en-US" sz="1200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6" name="직사각형 45"/>
              <p:cNvSpPr/>
              <p:nvPr/>
            </p:nvSpPr>
            <p:spPr>
              <a:xfrm>
                <a:off x="5267557" y="2391210"/>
                <a:ext cx="36000" cy="396012"/>
              </a:xfrm>
              <a:prstGeom prst="rect">
                <a:avLst/>
              </a:prstGeom>
              <a:solidFill>
                <a:srgbClr val="897C7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5267557" y="2358383"/>
                <a:ext cx="1454905" cy="5303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1050" b="1" dirty="0" err="1" smtClean="0"/>
                  <a:t>관심있는</a:t>
                </a:r>
                <a:r>
                  <a:rPr lang="ko-KR" altLang="en-US" sz="1050" b="1" dirty="0" smtClean="0"/>
                  <a:t> 취업 정보</a:t>
                </a:r>
                <a:endParaRPr lang="en-US" altLang="ko-KR" sz="1050" b="1" dirty="0" smtClean="0"/>
              </a:p>
              <a:p>
                <a:r>
                  <a:rPr lang="ko-KR" altLang="en-US" sz="1050" b="1" dirty="0" smtClean="0"/>
                  <a:t>스크랩</a:t>
                </a:r>
                <a:endParaRPr lang="ko-KR" altLang="en-US" sz="1050" b="1" dirty="0"/>
              </a:p>
            </p:txBody>
          </p:sp>
        </p:grpSp>
      </p:grpSp>
      <p:pic>
        <p:nvPicPr>
          <p:cNvPr id="64" name="그림 63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8898" l="7399" r="9093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604416" y="2872044"/>
            <a:ext cx="860791" cy="745745"/>
          </a:xfrm>
          <a:prstGeom prst="rect">
            <a:avLst/>
          </a:prstGeom>
        </p:spPr>
      </p:pic>
      <p:pic>
        <p:nvPicPr>
          <p:cNvPr id="65" name="그림 64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8898" l="7399" r="9093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604416" y="5103399"/>
            <a:ext cx="860791" cy="745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521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C3309-7735-4C44-AE2A-602906C9EF24}" type="slidenum">
              <a:rPr lang="ko-KR" altLang="en-US" smtClean="0"/>
              <a:t>2</a:t>
            </a:fld>
            <a:endParaRPr lang="ko-KR" altLang="en-US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/>
          </p:nvPr>
        </p:nvGraphicFramePr>
        <p:xfrm>
          <a:off x="191809" y="873434"/>
          <a:ext cx="8778770" cy="55800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7787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4699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mtClean="0">
                          <a:ln>
                            <a:noFill/>
                          </a:ln>
                        </a:rPr>
                        <a:t>Dream</a:t>
                      </a:r>
                      <a:r>
                        <a:rPr lang="en-US" altLang="ko-KR" baseline="0" smtClean="0">
                          <a:ln>
                            <a:noFill/>
                          </a:ln>
                        </a:rPr>
                        <a:t> PATH </a:t>
                      </a:r>
                      <a:r>
                        <a:rPr lang="ko-KR" altLang="en-US" baseline="0" smtClean="0">
                          <a:ln>
                            <a:noFill/>
                          </a:ln>
                        </a:rPr>
                        <a:t>활용방법</a:t>
                      </a:r>
                      <a:endParaRPr lang="ko-KR" altLang="en-US" dirty="0">
                        <a:ln>
                          <a:noFill/>
                        </a:ln>
                      </a:endParaRPr>
                    </a:p>
                  </a:txBody>
                  <a:tcPr marL="108000" marT="720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33006">
                <a:tc>
                  <a:txBody>
                    <a:bodyPr/>
                    <a:lstStyle/>
                    <a:p>
                      <a:pPr marL="0" indent="0" latinLnBrk="1">
                        <a:lnSpc>
                          <a:spcPct val="150000"/>
                        </a:lnSpc>
                        <a:buFontTx/>
                        <a:buNone/>
                      </a:pPr>
                      <a:endParaRPr lang="ko-KR" altLang="en-US" dirty="0">
                        <a:ln>
                          <a:noFill/>
                        </a:ln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8" name="Group 6"/>
          <p:cNvGrpSpPr/>
          <p:nvPr/>
        </p:nvGrpSpPr>
        <p:grpSpPr>
          <a:xfrm>
            <a:off x="946692" y="2408833"/>
            <a:ext cx="3027758" cy="2939267"/>
            <a:chOff x="4075907" y="2079861"/>
            <a:chExt cx="4037011" cy="3919022"/>
          </a:xfrm>
        </p:grpSpPr>
        <p:grpSp>
          <p:nvGrpSpPr>
            <p:cNvPr id="9" name="Group 2"/>
            <p:cNvGrpSpPr/>
            <p:nvPr/>
          </p:nvGrpSpPr>
          <p:grpSpPr>
            <a:xfrm>
              <a:off x="4075907" y="2079861"/>
              <a:ext cx="4037011" cy="3919022"/>
              <a:chOff x="4075907" y="2079861"/>
              <a:chExt cx="4037011" cy="3919022"/>
            </a:xfrm>
            <a:effectLst>
              <a:outerShdw blurRad="101600" dist="76200" dir="2700000" algn="tl" rotWithShape="0">
                <a:prstClr val="black">
                  <a:alpha val="30000"/>
                </a:prstClr>
              </a:outerShdw>
            </a:effectLst>
          </p:grpSpPr>
          <p:sp>
            <p:nvSpPr>
              <p:cNvPr id="39" name="Freeform 24"/>
              <p:cNvSpPr>
                <a:spLocks noEditPoints="1"/>
              </p:cNvSpPr>
              <p:nvPr/>
            </p:nvSpPr>
            <p:spPr bwMode="auto">
              <a:xfrm>
                <a:off x="5348364" y="2079861"/>
                <a:ext cx="1504804" cy="1944083"/>
              </a:xfrm>
              <a:custGeom>
                <a:avLst/>
                <a:gdLst>
                  <a:gd name="T0" fmla="*/ 679 w 1658"/>
                  <a:gd name="T1" fmla="*/ 110 h 2143"/>
                  <a:gd name="T2" fmla="*/ 476 w 1658"/>
                  <a:gd name="T3" fmla="*/ 189 h 2143"/>
                  <a:gd name="T4" fmla="*/ 310 w 1658"/>
                  <a:gd name="T5" fmla="*/ 324 h 2143"/>
                  <a:gd name="T6" fmla="*/ 193 w 1658"/>
                  <a:gd name="T7" fmla="*/ 503 h 2143"/>
                  <a:gd name="T8" fmla="*/ 134 w 1658"/>
                  <a:gd name="T9" fmla="*/ 717 h 2143"/>
                  <a:gd name="T10" fmla="*/ 146 w 1658"/>
                  <a:gd name="T11" fmla="*/ 942 h 2143"/>
                  <a:gd name="T12" fmla="*/ 225 w 1658"/>
                  <a:gd name="T13" fmla="*/ 1145 h 2143"/>
                  <a:gd name="T14" fmla="*/ 360 w 1658"/>
                  <a:gd name="T15" fmla="*/ 1311 h 2143"/>
                  <a:gd name="T16" fmla="*/ 541 w 1658"/>
                  <a:gd name="T17" fmla="*/ 1429 h 2143"/>
                  <a:gd name="T18" fmla="*/ 753 w 1658"/>
                  <a:gd name="T19" fmla="*/ 1487 h 2143"/>
                  <a:gd name="T20" fmla="*/ 979 w 1658"/>
                  <a:gd name="T21" fmla="*/ 1475 h 2143"/>
                  <a:gd name="T22" fmla="*/ 1182 w 1658"/>
                  <a:gd name="T23" fmla="*/ 1396 h 2143"/>
                  <a:gd name="T24" fmla="*/ 1348 w 1658"/>
                  <a:gd name="T25" fmla="*/ 1260 h 2143"/>
                  <a:gd name="T26" fmla="*/ 1465 w 1658"/>
                  <a:gd name="T27" fmla="*/ 1081 h 2143"/>
                  <a:gd name="T28" fmla="*/ 1525 w 1658"/>
                  <a:gd name="T29" fmla="*/ 869 h 2143"/>
                  <a:gd name="T30" fmla="*/ 1512 w 1658"/>
                  <a:gd name="T31" fmla="*/ 642 h 2143"/>
                  <a:gd name="T32" fmla="*/ 1433 w 1658"/>
                  <a:gd name="T33" fmla="*/ 440 h 2143"/>
                  <a:gd name="T34" fmla="*/ 1298 w 1658"/>
                  <a:gd name="T35" fmla="*/ 274 h 2143"/>
                  <a:gd name="T36" fmla="*/ 1117 w 1658"/>
                  <a:gd name="T37" fmla="*/ 155 h 2143"/>
                  <a:gd name="T38" fmla="*/ 905 w 1658"/>
                  <a:gd name="T39" fmla="*/ 97 h 2143"/>
                  <a:gd name="T40" fmla="*/ 913 w 1658"/>
                  <a:gd name="T41" fmla="*/ 4 h 2143"/>
                  <a:gd name="T42" fmla="*/ 1152 w 1658"/>
                  <a:gd name="T43" fmla="*/ 65 h 2143"/>
                  <a:gd name="T44" fmla="*/ 1356 w 1658"/>
                  <a:gd name="T45" fmla="*/ 189 h 2143"/>
                  <a:gd name="T46" fmla="*/ 1516 w 1658"/>
                  <a:gd name="T47" fmla="*/ 366 h 2143"/>
                  <a:gd name="T48" fmla="*/ 1620 w 1658"/>
                  <a:gd name="T49" fmla="*/ 583 h 2143"/>
                  <a:gd name="T50" fmla="*/ 1658 w 1658"/>
                  <a:gd name="T51" fmla="*/ 828 h 2143"/>
                  <a:gd name="T52" fmla="*/ 1637 w 1658"/>
                  <a:gd name="T53" fmla="*/ 971 h 2143"/>
                  <a:gd name="T54" fmla="*/ 1577 w 1658"/>
                  <a:gd name="T55" fmla="*/ 1131 h 2143"/>
                  <a:gd name="T56" fmla="*/ 1489 w 1658"/>
                  <a:gd name="T57" fmla="*/ 1298 h 2143"/>
                  <a:gd name="T58" fmla="*/ 1382 w 1658"/>
                  <a:gd name="T59" fmla="*/ 1468 h 2143"/>
                  <a:gd name="T60" fmla="*/ 1264 w 1658"/>
                  <a:gd name="T61" fmla="*/ 1631 h 2143"/>
                  <a:gd name="T62" fmla="*/ 1144 w 1658"/>
                  <a:gd name="T63" fmla="*/ 1785 h 2143"/>
                  <a:gd name="T64" fmla="*/ 1032 w 1658"/>
                  <a:gd name="T65" fmla="*/ 1918 h 2143"/>
                  <a:gd name="T66" fmla="*/ 936 w 1658"/>
                  <a:gd name="T67" fmla="*/ 2027 h 2143"/>
                  <a:gd name="T68" fmla="*/ 868 w 1658"/>
                  <a:gd name="T69" fmla="*/ 2103 h 2143"/>
                  <a:gd name="T70" fmla="*/ 831 w 1658"/>
                  <a:gd name="T71" fmla="*/ 2141 h 2143"/>
                  <a:gd name="T72" fmla="*/ 819 w 1658"/>
                  <a:gd name="T73" fmla="*/ 2133 h 2143"/>
                  <a:gd name="T74" fmla="*/ 772 w 1658"/>
                  <a:gd name="T75" fmla="*/ 2081 h 2143"/>
                  <a:gd name="T76" fmla="*/ 692 w 1658"/>
                  <a:gd name="T77" fmla="*/ 1994 h 2143"/>
                  <a:gd name="T78" fmla="*/ 590 w 1658"/>
                  <a:gd name="T79" fmla="*/ 1876 h 2143"/>
                  <a:gd name="T80" fmla="*/ 475 w 1658"/>
                  <a:gd name="T81" fmla="*/ 1735 h 2143"/>
                  <a:gd name="T82" fmla="*/ 355 w 1658"/>
                  <a:gd name="T83" fmla="*/ 1577 h 2143"/>
                  <a:gd name="T84" fmla="*/ 239 w 1658"/>
                  <a:gd name="T85" fmla="*/ 1411 h 2143"/>
                  <a:gd name="T86" fmla="*/ 138 w 1658"/>
                  <a:gd name="T87" fmla="*/ 1241 h 2143"/>
                  <a:gd name="T88" fmla="*/ 58 w 1658"/>
                  <a:gd name="T89" fmla="*/ 1077 h 2143"/>
                  <a:gd name="T90" fmla="*/ 9 w 1658"/>
                  <a:gd name="T91" fmla="*/ 923 h 2143"/>
                  <a:gd name="T92" fmla="*/ 4 w 1658"/>
                  <a:gd name="T93" fmla="*/ 745 h 2143"/>
                  <a:gd name="T94" fmla="*/ 65 w 1658"/>
                  <a:gd name="T95" fmla="*/ 506 h 2143"/>
                  <a:gd name="T96" fmla="*/ 189 w 1658"/>
                  <a:gd name="T97" fmla="*/ 302 h 2143"/>
                  <a:gd name="T98" fmla="*/ 366 w 1658"/>
                  <a:gd name="T99" fmla="*/ 142 h 2143"/>
                  <a:gd name="T100" fmla="*/ 583 w 1658"/>
                  <a:gd name="T101" fmla="*/ 38 h 2143"/>
                  <a:gd name="T102" fmla="*/ 828 w 1658"/>
                  <a:gd name="T103" fmla="*/ 0 h 2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658" h="2143">
                    <a:moveTo>
                      <a:pt x="828" y="93"/>
                    </a:moveTo>
                    <a:lnTo>
                      <a:pt x="753" y="97"/>
                    </a:lnTo>
                    <a:lnTo>
                      <a:pt x="679" y="110"/>
                    </a:lnTo>
                    <a:lnTo>
                      <a:pt x="608" y="130"/>
                    </a:lnTo>
                    <a:lnTo>
                      <a:pt x="541" y="155"/>
                    </a:lnTo>
                    <a:lnTo>
                      <a:pt x="476" y="189"/>
                    </a:lnTo>
                    <a:lnTo>
                      <a:pt x="417" y="228"/>
                    </a:lnTo>
                    <a:lnTo>
                      <a:pt x="360" y="274"/>
                    </a:lnTo>
                    <a:lnTo>
                      <a:pt x="310" y="324"/>
                    </a:lnTo>
                    <a:lnTo>
                      <a:pt x="264" y="379"/>
                    </a:lnTo>
                    <a:lnTo>
                      <a:pt x="225" y="440"/>
                    </a:lnTo>
                    <a:lnTo>
                      <a:pt x="193" y="503"/>
                    </a:lnTo>
                    <a:lnTo>
                      <a:pt x="166" y="572"/>
                    </a:lnTo>
                    <a:lnTo>
                      <a:pt x="146" y="642"/>
                    </a:lnTo>
                    <a:lnTo>
                      <a:pt x="134" y="717"/>
                    </a:lnTo>
                    <a:lnTo>
                      <a:pt x="130" y="792"/>
                    </a:lnTo>
                    <a:lnTo>
                      <a:pt x="134" y="869"/>
                    </a:lnTo>
                    <a:lnTo>
                      <a:pt x="146" y="942"/>
                    </a:lnTo>
                    <a:lnTo>
                      <a:pt x="166" y="1013"/>
                    </a:lnTo>
                    <a:lnTo>
                      <a:pt x="193" y="1081"/>
                    </a:lnTo>
                    <a:lnTo>
                      <a:pt x="225" y="1145"/>
                    </a:lnTo>
                    <a:lnTo>
                      <a:pt x="264" y="1205"/>
                    </a:lnTo>
                    <a:lnTo>
                      <a:pt x="310" y="1260"/>
                    </a:lnTo>
                    <a:lnTo>
                      <a:pt x="360" y="1311"/>
                    </a:lnTo>
                    <a:lnTo>
                      <a:pt x="417" y="1356"/>
                    </a:lnTo>
                    <a:lnTo>
                      <a:pt x="476" y="1396"/>
                    </a:lnTo>
                    <a:lnTo>
                      <a:pt x="541" y="1429"/>
                    </a:lnTo>
                    <a:lnTo>
                      <a:pt x="608" y="1456"/>
                    </a:lnTo>
                    <a:lnTo>
                      <a:pt x="679" y="1475"/>
                    </a:lnTo>
                    <a:lnTo>
                      <a:pt x="753" y="1487"/>
                    </a:lnTo>
                    <a:lnTo>
                      <a:pt x="828" y="1491"/>
                    </a:lnTo>
                    <a:lnTo>
                      <a:pt x="905" y="1487"/>
                    </a:lnTo>
                    <a:lnTo>
                      <a:pt x="979" y="1475"/>
                    </a:lnTo>
                    <a:lnTo>
                      <a:pt x="1050" y="1456"/>
                    </a:lnTo>
                    <a:lnTo>
                      <a:pt x="1117" y="1429"/>
                    </a:lnTo>
                    <a:lnTo>
                      <a:pt x="1182" y="1396"/>
                    </a:lnTo>
                    <a:lnTo>
                      <a:pt x="1241" y="1356"/>
                    </a:lnTo>
                    <a:lnTo>
                      <a:pt x="1298" y="1311"/>
                    </a:lnTo>
                    <a:lnTo>
                      <a:pt x="1348" y="1260"/>
                    </a:lnTo>
                    <a:lnTo>
                      <a:pt x="1394" y="1205"/>
                    </a:lnTo>
                    <a:lnTo>
                      <a:pt x="1433" y="1145"/>
                    </a:lnTo>
                    <a:lnTo>
                      <a:pt x="1465" y="1081"/>
                    </a:lnTo>
                    <a:lnTo>
                      <a:pt x="1492" y="1013"/>
                    </a:lnTo>
                    <a:lnTo>
                      <a:pt x="1512" y="942"/>
                    </a:lnTo>
                    <a:lnTo>
                      <a:pt x="1525" y="869"/>
                    </a:lnTo>
                    <a:lnTo>
                      <a:pt x="1529" y="792"/>
                    </a:lnTo>
                    <a:lnTo>
                      <a:pt x="1525" y="717"/>
                    </a:lnTo>
                    <a:lnTo>
                      <a:pt x="1512" y="642"/>
                    </a:lnTo>
                    <a:lnTo>
                      <a:pt x="1492" y="572"/>
                    </a:lnTo>
                    <a:lnTo>
                      <a:pt x="1465" y="503"/>
                    </a:lnTo>
                    <a:lnTo>
                      <a:pt x="1433" y="440"/>
                    </a:lnTo>
                    <a:lnTo>
                      <a:pt x="1394" y="379"/>
                    </a:lnTo>
                    <a:lnTo>
                      <a:pt x="1348" y="324"/>
                    </a:lnTo>
                    <a:lnTo>
                      <a:pt x="1298" y="274"/>
                    </a:lnTo>
                    <a:lnTo>
                      <a:pt x="1241" y="228"/>
                    </a:lnTo>
                    <a:lnTo>
                      <a:pt x="1182" y="189"/>
                    </a:lnTo>
                    <a:lnTo>
                      <a:pt x="1117" y="155"/>
                    </a:lnTo>
                    <a:lnTo>
                      <a:pt x="1050" y="130"/>
                    </a:lnTo>
                    <a:lnTo>
                      <a:pt x="979" y="110"/>
                    </a:lnTo>
                    <a:lnTo>
                      <a:pt x="905" y="97"/>
                    </a:lnTo>
                    <a:lnTo>
                      <a:pt x="828" y="93"/>
                    </a:lnTo>
                    <a:close/>
                    <a:moveTo>
                      <a:pt x="828" y="0"/>
                    </a:moveTo>
                    <a:lnTo>
                      <a:pt x="913" y="4"/>
                    </a:lnTo>
                    <a:lnTo>
                      <a:pt x="996" y="18"/>
                    </a:lnTo>
                    <a:lnTo>
                      <a:pt x="1075" y="38"/>
                    </a:lnTo>
                    <a:lnTo>
                      <a:pt x="1152" y="65"/>
                    </a:lnTo>
                    <a:lnTo>
                      <a:pt x="1224" y="100"/>
                    </a:lnTo>
                    <a:lnTo>
                      <a:pt x="1292" y="142"/>
                    </a:lnTo>
                    <a:lnTo>
                      <a:pt x="1356" y="189"/>
                    </a:lnTo>
                    <a:lnTo>
                      <a:pt x="1415" y="243"/>
                    </a:lnTo>
                    <a:lnTo>
                      <a:pt x="1469" y="302"/>
                    </a:lnTo>
                    <a:lnTo>
                      <a:pt x="1516" y="366"/>
                    </a:lnTo>
                    <a:lnTo>
                      <a:pt x="1558" y="435"/>
                    </a:lnTo>
                    <a:lnTo>
                      <a:pt x="1593" y="506"/>
                    </a:lnTo>
                    <a:lnTo>
                      <a:pt x="1620" y="583"/>
                    </a:lnTo>
                    <a:lnTo>
                      <a:pt x="1641" y="663"/>
                    </a:lnTo>
                    <a:lnTo>
                      <a:pt x="1654" y="745"/>
                    </a:lnTo>
                    <a:lnTo>
                      <a:pt x="1658" y="828"/>
                    </a:lnTo>
                    <a:lnTo>
                      <a:pt x="1655" y="874"/>
                    </a:lnTo>
                    <a:lnTo>
                      <a:pt x="1649" y="923"/>
                    </a:lnTo>
                    <a:lnTo>
                      <a:pt x="1637" y="971"/>
                    </a:lnTo>
                    <a:lnTo>
                      <a:pt x="1620" y="1024"/>
                    </a:lnTo>
                    <a:lnTo>
                      <a:pt x="1600" y="1077"/>
                    </a:lnTo>
                    <a:lnTo>
                      <a:pt x="1577" y="1131"/>
                    </a:lnTo>
                    <a:lnTo>
                      <a:pt x="1550" y="1186"/>
                    </a:lnTo>
                    <a:lnTo>
                      <a:pt x="1520" y="1241"/>
                    </a:lnTo>
                    <a:lnTo>
                      <a:pt x="1489" y="1298"/>
                    </a:lnTo>
                    <a:lnTo>
                      <a:pt x="1454" y="1354"/>
                    </a:lnTo>
                    <a:lnTo>
                      <a:pt x="1419" y="1411"/>
                    </a:lnTo>
                    <a:lnTo>
                      <a:pt x="1382" y="1468"/>
                    </a:lnTo>
                    <a:lnTo>
                      <a:pt x="1342" y="1523"/>
                    </a:lnTo>
                    <a:lnTo>
                      <a:pt x="1303" y="1577"/>
                    </a:lnTo>
                    <a:lnTo>
                      <a:pt x="1264" y="1631"/>
                    </a:lnTo>
                    <a:lnTo>
                      <a:pt x="1224" y="1684"/>
                    </a:lnTo>
                    <a:lnTo>
                      <a:pt x="1183" y="1735"/>
                    </a:lnTo>
                    <a:lnTo>
                      <a:pt x="1144" y="1785"/>
                    </a:lnTo>
                    <a:lnTo>
                      <a:pt x="1105" y="1831"/>
                    </a:lnTo>
                    <a:lnTo>
                      <a:pt x="1069" y="1876"/>
                    </a:lnTo>
                    <a:lnTo>
                      <a:pt x="1032" y="1918"/>
                    </a:lnTo>
                    <a:lnTo>
                      <a:pt x="998" y="1957"/>
                    </a:lnTo>
                    <a:lnTo>
                      <a:pt x="966" y="1994"/>
                    </a:lnTo>
                    <a:lnTo>
                      <a:pt x="936" y="2027"/>
                    </a:lnTo>
                    <a:lnTo>
                      <a:pt x="911" y="2056"/>
                    </a:lnTo>
                    <a:lnTo>
                      <a:pt x="886" y="2081"/>
                    </a:lnTo>
                    <a:lnTo>
                      <a:pt x="868" y="2103"/>
                    </a:lnTo>
                    <a:lnTo>
                      <a:pt x="851" y="2121"/>
                    </a:lnTo>
                    <a:lnTo>
                      <a:pt x="839" y="2133"/>
                    </a:lnTo>
                    <a:lnTo>
                      <a:pt x="831" y="2141"/>
                    </a:lnTo>
                    <a:lnTo>
                      <a:pt x="828" y="2143"/>
                    </a:lnTo>
                    <a:lnTo>
                      <a:pt x="827" y="2141"/>
                    </a:lnTo>
                    <a:lnTo>
                      <a:pt x="819" y="2133"/>
                    </a:lnTo>
                    <a:lnTo>
                      <a:pt x="807" y="2121"/>
                    </a:lnTo>
                    <a:lnTo>
                      <a:pt x="791" y="2103"/>
                    </a:lnTo>
                    <a:lnTo>
                      <a:pt x="772" y="2081"/>
                    </a:lnTo>
                    <a:lnTo>
                      <a:pt x="747" y="2056"/>
                    </a:lnTo>
                    <a:lnTo>
                      <a:pt x="722" y="2027"/>
                    </a:lnTo>
                    <a:lnTo>
                      <a:pt x="692" y="1994"/>
                    </a:lnTo>
                    <a:lnTo>
                      <a:pt x="660" y="1957"/>
                    </a:lnTo>
                    <a:lnTo>
                      <a:pt x="626" y="1918"/>
                    </a:lnTo>
                    <a:lnTo>
                      <a:pt x="590" y="1876"/>
                    </a:lnTo>
                    <a:lnTo>
                      <a:pt x="553" y="1831"/>
                    </a:lnTo>
                    <a:lnTo>
                      <a:pt x="514" y="1785"/>
                    </a:lnTo>
                    <a:lnTo>
                      <a:pt x="475" y="1735"/>
                    </a:lnTo>
                    <a:lnTo>
                      <a:pt x="434" y="1684"/>
                    </a:lnTo>
                    <a:lnTo>
                      <a:pt x="394" y="1631"/>
                    </a:lnTo>
                    <a:lnTo>
                      <a:pt x="355" y="1577"/>
                    </a:lnTo>
                    <a:lnTo>
                      <a:pt x="316" y="1523"/>
                    </a:lnTo>
                    <a:lnTo>
                      <a:pt x="277" y="1468"/>
                    </a:lnTo>
                    <a:lnTo>
                      <a:pt x="239" y="1411"/>
                    </a:lnTo>
                    <a:lnTo>
                      <a:pt x="204" y="1354"/>
                    </a:lnTo>
                    <a:lnTo>
                      <a:pt x="169" y="1298"/>
                    </a:lnTo>
                    <a:lnTo>
                      <a:pt x="138" y="1241"/>
                    </a:lnTo>
                    <a:lnTo>
                      <a:pt x="108" y="1186"/>
                    </a:lnTo>
                    <a:lnTo>
                      <a:pt x="81" y="1131"/>
                    </a:lnTo>
                    <a:lnTo>
                      <a:pt x="58" y="1077"/>
                    </a:lnTo>
                    <a:lnTo>
                      <a:pt x="38" y="1024"/>
                    </a:lnTo>
                    <a:lnTo>
                      <a:pt x="22" y="971"/>
                    </a:lnTo>
                    <a:lnTo>
                      <a:pt x="9" y="923"/>
                    </a:lnTo>
                    <a:lnTo>
                      <a:pt x="3" y="874"/>
                    </a:lnTo>
                    <a:lnTo>
                      <a:pt x="0" y="828"/>
                    </a:lnTo>
                    <a:lnTo>
                      <a:pt x="4" y="745"/>
                    </a:lnTo>
                    <a:lnTo>
                      <a:pt x="18" y="663"/>
                    </a:lnTo>
                    <a:lnTo>
                      <a:pt x="38" y="583"/>
                    </a:lnTo>
                    <a:lnTo>
                      <a:pt x="65" y="506"/>
                    </a:lnTo>
                    <a:lnTo>
                      <a:pt x="100" y="435"/>
                    </a:lnTo>
                    <a:lnTo>
                      <a:pt x="142" y="366"/>
                    </a:lnTo>
                    <a:lnTo>
                      <a:pt x="189" y="302"/>
                    </a:lnTo>
                    <a:lnTo>
                      <a:pt x="243" y="243"/>
                    </a:lnTo>
                    <a:lnTo>
                      <a:pt x="302" y="189"/>
                    </a:lnTo>
                    <a:lnTo>
                      <a:pt x="366" y="142"/>
                    </a:lnTo>
                    <a:lnTo>
                      <a:pt x="434" y="100"/>
                    </a:lnTo>
                    <a:lnTo>
                      <a:pt x="506" y="65"/>
                    </a:lnTo>
                    <a:lnTo>
                      <a:pt x="583" y="38"/>
                    </a:lnTo>
                    <a:lnTo>
                      <a:pt x="662" y="18"/>
                    </a:lnTo>
                    <a:lnTo>
                      <a:pt x="745" y="4"/>
                    </a:lnTo>
                    <a:lnTo>
                      <a:pt x="828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0" name="Freeform 25"/>
              <p:cNvSpPr>
                <a:spLocks noEditPoints="1"/>
              </p:cNvSpPr>
              <p:nvPr/>
            </p:nvSpPr>
            <p:spPr bwMode="auto">
              <a:xfrm>
                <a:off x="6225107" y="3009245"/>
                <a:ext cx="1887811" cy="1488466"/>
              </a:xfrm>
              <a:custGeom>
                <a:avLst/>
                <a:gdLst>
                  <a:gd name="T0" fmla="*/ 1139 w 2079"/>
                  <a:gd name="T1" fmla="*/ 134 h 1640"/>
                  <a:gd name="T2" fmla="*/ 941 w 2079"/>
                  <a:gd name="T3" fmla="*/ 210 h 1640"/>
                  <a:gd name="T4" fmla="*/ 779 w 2079"/>
                  <a:gd name="T5" fmla="*/ 336 h 1640"/>
                  <a:gd name="T6" fmla="*/ 663 w 2079"/>
                  <a:gd name="T7" fmla="*/ 500 h 1640"/>
                  <a:gd name="T8" fmla="*/ 598 w 2079"/>
                  <a:gd name="T9" fmla="*/ 691 h 1640"/>
                  <a:gd name="T10" fmla="*/ 591 w 2079"/>
                  <a:gd name="T11" fmla="*/ 896 h 1640"/>
                  <a:gd name="T12" fmla="*/ 647 w 2079"/>
                  <a:gd name="T13" fmla="*/ 1101 h 1640"/>
                  <a:gd name="T14" fmla="*/ 757 w 2079"/>
                  <a:gd name="T15" fmla="*/ 1275 h 1640"/>
                  <a:gd name="T16" fmla="*/ 911 w 2079"/>
                  <a:gd name="T17" fmla="*/ 1407 h 1640"/>
                  <a:gd name="T18" fmla="*/ 1093 w 2079"/>
                  <a:gd name="T19" fmla="*/ 1489 h 1640"/>
                  <a:gd name="T20" fmla="*/ 1294 w 2079"/>
                  <a:gd name="T21" fmla="*/ 1516 h 1640"/>
                  <a:gd name="T22" fmla="*/ 1502 w 2079"/>
                  <a:gd name="T23" fmla="*/ 1482 h 1640"/>
                  <a:gd name="T24" fmla="*/ 1689 w 2079"/>
                  <a:gd name="T25" fmla="*/ 1388 h 1640"/>
                  <a:gd name="T26" fmla="*/ 1836 w 2079"/>
                  <a:gd name="T27" fmla="*/ 1248 h 1640"/>
                  <a:gd name="T28" fmla="*/ 1936 w 2079"/>
                  <a:gd name="T29" fmla="*/ 1074 h 1640"/>
                  <a:gd name="T30" fmla="*/ 1982 w 2079"/>
                  <a:gd name="T31" fmla="*/ 877 h 1640"/>
                  <a:gd name="T32" fmla="*/ 1970 w 2079"/>
                  <a:gd name="T33" fmla="*/ 670 h 1640"/>
                  <a:gd name="T34" fmla="*/ 1893 w 2079"/>
                  <a:gd name="T35" fmla="*/ 472 h 1640"/>
                  <a:gd name="T36" fmla="*/ 1768 w 2079"/>
                  <a:gd name="T37" fmla="*/ 310 h 1640"/>
                  <a:gd name="T38" fmla="*/ 1603 w 2079"/>
                  <a:gd name="T39" fmla="*/ 194 h 1640"/>
                  <a:gd name="T40" fmla="*/ 1413 w 2079"/>
                  <a:gd name="T41" fmla="*/ 130 h 1640"/>
                  <a:gd name="T42" fmla="*/ 1286 w 2079"/>
                  <a:gd name="T43" fmla="*/ 0 h 1640"/>
                  <a:gd name="T44" fmla="*/ 1496 w 2079"/>
                  <a:gd name="T45" fmla="*/ 36 h 1640"/>
                  <a:gd name="T46" fmla="*/ 1689 w 2079"/>
                  <a:gd name="T47" fmla="*/ 125 h 1640"/>
                  <a:gd name="T48" fmla="*/ 1854 w 2079"/>
                  <a:gd name="T49" fmla="*/ 259 h 1640"/>
                  <a:gd name="T50" fmla="*/ 1981 w 2079"/>
                  <a:gd name="T51" fmla="*/ 436 h 1640"/>
                  <a:gd name="T52" fmla="*/ 2059 w 2079"/>
                  <a:gd name="T53" fmla="*/ 645 h 1640"/>
                  <a:gd name="T54" fmla="*/ 2079 w 2079"/>
                  <a:gd name="T55" fmla="*/ 863 h 1640"/>
                  <a:gd name="T56" fmla="*/ 2043 w 2079"/>
                  <a:gd name="T57" fmla="*/ 1074 h 1640"/>
                  <a:gd name="T58" fmla="*/ 1955 w 2079"/>
                  <a:gd name="T59" fmla="*/ 1267 h 1640"/>
                  <a:gd name="T60" fmla="*/ 1820 w 2079"/>
                  <a:gd name="T61" fmla="*/ 1431 h 1640"/>
                  <a:gd name="T62" fmla="*/ 1645 w 2079"/>
                  <a:gd name="T63" fmla="*/ 1558 h 1640"/>
                  <a:gd name="T64" fmla="*/ 1461 w 2079"/>
                  <a:gd name="T65" fmla="*/ 1629 h 1640"/>
                  <a:gd name="T66" fmla="*/ 1304 w 2079"/>
                  <a:gd name="T67" fmla="*/ 1640 h 1640"/>
                  <a:gd name="T68" fmla="*/ 1120 w 2079"/>
                  <a:gd name="T69" fmla="*/ 1623 h 1640"/>
                  <a:gd name="T70" fmla="*/ 923 w 2079"/>
                  <a:gd name="T71" fmla="*/ 1581 h 1640"/>
                  <a:gd name="T72" fmla="*/ 722 w 2079"/>
                  <a:gd name="T73" fmla="*/ 1523 h 1640"/>
                  <a:gd name="T74" fmla="*/ 526 w 2079"/>
                  <a:gd name="T75" fmla="*/ 1455 h 1640"/>
                  <a:gd name="T76" fmla="*/ 348 w 2079"/>
                  <a:gd name="T77" fmla="*/ 1388 h 1640"/>
                  <a:gd name="T78" fmla="*/ 197 w 2079"/>
                  <a:gd name="T79" fmla="*/ 1324 h 1640"/>
                  <a:gd name="T80" fmla="*/ 83 w 2079"/>
                  <a:gd name="T81" fmla="*/ 1273 h 1640"/>
                  <a:gd name="T82" fmla="*/ 15 w 2079"/>
                  <a:gd name="T83" fmla="*/ 1241 h 1640"/>
                  <a:gd name="T84" fmla="*/ 3 w 2079"/>
                  <a:gd name="T85" fmla="*/ 1231 h 1640"/>
                  <a:gd name="T86" fmla="*/ 29 w 2079"/>
                  <a:gd name="T87" fmla="*/ 1183 h 1640"/>
                  <a:gd name="T88" fmla="*/ 84 w 2079"/>
                  <a:gd name="T89" fmla="*/ 1088 h 1640"/>
                  <a:gd name="T90" fmla="*/ 162 w 2079"/>
                  <a:gd name="T91" fmla="*/ 956 h 1640"/>
                  <a:gd name="T92" fmla="*/ 261 w 2079"/>
                  <a:gd name="T93" fmla="*/ 801 h 1640"/>
                  <a:gd name="T94" fmla="*/ 374 w 2079"/>
                  <a:gd name="T95" fmla="*/ 634 h 1640"/>
                  <a:gd name="T96" fmla="*/ 500 w 2079"/>
                  <a:gd name="T97" fmla="*/ 467 h 1640"/>
                  <a:gd name="T98" fmla="*/ 633 w 2079"/>
                  <a:gd name="T99" fmla="*/ 310 h 1640"/>
                  <a:gd name="T100" fmla="*/ 771 w 2079"/>
                  <a:gd name="T101" fmla="*/ 178 h 1640"/>
                  <a:gd name="T102" fmla="*/ 907 w 2079"/>
                  <a:gd name="T103" fmla="*/ 81 h 1640"/>
                  <a:gd name="T104" fmla="*/ 1067 w 2079"/>
                  <a:gd name="T105" fmla="*/ 20 h 1640"/>
                  <a:gd name="T106" fmla="*/ 1286 w 2079"/>
                  <a:gd name="T107" fmla="*/ 0 h 1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079" h="1640">
                    <a:moveTo>
                      <a:pt x="1278" y="119"/>
                    </a:moveTo>
                    <a:lnTo>
                      <a:pt x="1208" y="123"/>
                    </a:lnTo>
                    <a:lnTo>
                      <a:pt x="1139" y="134"/>
                    </a:lnTo>
                    <a:lnTo>
                      <a:pt x="1070" y="152"/>
                    </a:lnTo>
                    <a:lnTo>
                      <a:pt x="1003" y="178"/>
                    </a:lnTo>
                    <a:lnTo>
                      <a:pt x="941" y="210"/>
                    </a:lnTo>
                    <a:lnTo>
                      <a:pt x="883" y="247"/>
                    </a:lnTo>
                    <a:lnTo>
                      <a:pt x="829" y="289"/>
                    </a:lnTo>
                    <a:lnTo>
                      <a:pt x="779" y="336"/>
                    </a:lnTo>
                    <a:lnTo>
                      <a:pt x="736" y="387"/>
                    </a:lnTo>
                    <a:lnTo>
                      <a:pt x="696" y="442"/>
                    </a:lnTo>
                    <a:lnTo>
                      <a:pt x="663" y="500"/>
                    </a:lnTo>
                    <a:lnTo>
                      <a:pt x="636" y="561"/>
                    </a:lnTo>
                    <a:lnTo>
                      <a:pt x="614" y="625"/>
                    </a:lnTo>
                    <a:lnTo>
                      <a:pt x="598" y="691"/>
                    </a:lnTo>
                    <a:lnTo>
                      <a:pt x="590" y="758"/>
                    </a:lnTo>
                    <a:lnTo>
                      <a:pt x="587" y="825"/>
                    </a:lnTo>
                    <a:lnTo>
                      <a:pt x="591" y="896"/>
                    </a:lnTo>
                    <a:lnTo>
                      <a:pt x="602" y="964"/>
                    </a:lnTo>
                    <a:lnTo>
                      <a:pt x="621" y="1033"/>
                    </a:lnTo>
                    <a:lnTo>
                      <a:pt x="647" y="1101"/>
                    </a:lnTo>
                    <a:lnTo>
                      <a:pt x="679" y="1163"/>
                    </a:lnTo>
                    <a:lnTo>
                      <a:pt x="715" y="1221"/>
                    </a:lnTo>
                    <a:lnTo>
                      <a:pt x="757" y="1275"/>
                    </a:lnTo>
                    <a:lnTo>
                      <a:pt x="804" y="1324"/>
                    </a:lnTo>
                    <a:lnTo>
                      <a:pt x="856" y="1368"/>
                    </a:lnTo>
                    <a:lnTo>
                      <a:pt x="911" y="1407"/>
                    </a:lnTo>
                    <a:lnTo>
                      <a:pt x="969" y="1440"/>
                    </a:lnTo>
                    <a:lnTo>
                      <a:pt x="1030" y="1467"/>
                    </a:lnTo>
                    <a:lnTo>
                      <a:pt x="1093" y="1489"/>
                    </a:lnTo>
                    <a:lnTo>
                      <a:pt x="1159" y="1505"/>
                    </a:lnTo>
                    <a:lnTo>
                      <a:pt x="1227" y="1513"/>
                    </a:lnTo>
                    <a:lnTo>
                      <a:pt x="1294" y="1516"/>
                    </a:lnTo>
                    <a:lnTo>
                      <a:pt x="1364" y="1512"/>
                    </a:lnTo>
                    <a:lnTo>
                      <a:pt x="1433" y="1501"/>
                    </a:lnTo>
                    <a:lnTo>
                      <a:pt x="1502" y="1482"/>
                    </a:lnTo>
                    <a:lnTo>
                      <a:pt x="1569" y="1457"/>
                    </a:lnTo>
                    <a:lnTo>
                      <a:pt x="1631" y="1424"/>
                    </a:lnTo>
                    <a:lnTo>
                      <a:pt x="1689" y="1388"/>
                    </a:lnTo>
                    <a:lnTo>
                      <a:pt x="1743" y="1346"/>
                    </a:lnTo>
                    <a:lnTo>
                      <a:pt x="1793" y="1299"/>
                    </a:lnTo>
                    <a:lnTo>
                      <a:pt x="1836" y="1248"/>
                    </a:lnTo>
                    <a:lnTo>
                      <a:pt x="1876" y="1192"/>
                    </a:lnTo>
                    <a:lnTo>
                      <a:pt x="1909" y="1134"/>
                    </a:lnTo>
                    <a:lnTo>
                      <a:pt x="1936" y="1074"/>
                    </a:lnTo>
                    <a:lnTo>
                      <a:pt x="1958" y="1010"/>
                    </a:lnTo>
                    <a:lnTo>
                      <a:pt x="1974" y="944"/>
                    </a:lnTo>
                    <a:lnTo>
                      <a:pt x="1982" y="877"/>
                    </a:lnTo>
                    <a:lnTo>
                      <a:pt x="1985" y="809"/>
                    </a:lnTo>
                    <a:lnTo>
                      <a:pt x="1981" y="739"/>
                    </a:lnTo>
                    <a:lnTo>
                      <a:pt x="1970" y="670"/>
                    </a:lnTo>
                    <a:lnTo>
                      <a:pt x="1951" y="602"/>
                    </a:lnTo>
                    <a:lnTo>
                      <a:pt x="1926" y="534"/>
                    </a:lnTo>
                    <a:lnTo>
                      <a:pt x="1893" y="472"/>
                    </a:lnTo>
                    <a:lnTo>
                      <a:pt x="1857" y="414"/>
                    </a:lnTo>
                    <a:lnTo>
                      <a:pt x="1815" y="360"/>
                    </a:lnTo>
                    <a:lnTo>
                      <a:pt x="1768" y="310"/>
                    </a:lnTo>
                    <a:lnTo>
                      <a:pt x="1716" y="267"/>
                    </a:lnTo>
                    <a:lnTo>
                      <a:pt x="1661" y="228"/>
                    </a:lnTo>
                    <a:lnTo>
                      <a:pt x="1603" y="194"/>
                    </a:lnTo>
                    <a:lnTo>
                      <a:pt x="1542" y="167"/>
                    </a:lnTo>
                    <a:lnTo>
                      <a:pt x="1479" y="146"/>
                    </a:lnTo>
                    <a:lnTo>
                      <a:pt x="1413" y="130"/>
                    </a:lnTo>
                    <a:lnTo>
                      <a:pt x="1345" y="121"/>
                    </a:lnTo>
                    <a:lnTo>
                      <a:pt x="1278" y="119"/>
                    </a:lnTo>
                    <a:close/>
                    <a:moveTo>
                      <a:pt x="1286" y="0"/>
                    </a:moveTo>
                    <a:lnTo>
                      <a:pt x="1358" y="7"/>
                    </a:lnTo>
                    <a:lnTo>
                      <a:pt x="1428" y="19"/>
                    </a:lnTo>
                    <a:lnTo>
                      <a:pt x="1496" y="36"/>
                    </a:lnTo>
                    <a:lnTo>
                      <a:pt x="1563" y="61"/>
                    </a:lnTo>
                    <a:lnTo>
                      <a:pt x="1627" y="90"/>
                    </a:lnTo>
                    <a:lnTo>
                      <a:pt x="1689" y="125"/>
                    </a:lnTo>
                    <a:lnTo>
                      <a:pt x="1747" y="165"/>
                    </a:lnTo>
                    <a:lnTo>
                      <a:pt x="1803" y="210"/>
                    </a:lnTo>
                    <a:lnTo>
                      <a:pt x="1854" y="259"/>
                    </a:lnTo>
                    <a:lnTo>
                      <a:pt x="1901" y="313"/>
                    </a:lnTo>
                    <a:lnTo>
                      <a:pt x="1943" y="372"/>
                    </a:lnTo>
                    <a:lnTo>
                      <a:pt x="1981" y="436"/>
                    </a:lnTo>
                    <a:lnTo>
                      <a:pt x="2013" y="502"/>
                    </a:lnTo>
                    <a:lnTo>
                      <a:pt x="2040" y="572"/>
                    </a:lnTo>
                    <a:lnTo>
                      <a:pt x="2059" y="645"/>
                    </a:lnTo>
                    <a:lnTo>
                      <a:pt x="2073" y="719"/>
                    </a:lnTo>
                    <a:lnTo>
                      <a:pt x="2079" y="792"/>
                    </a:lnTo>
                    <a:lnTo>
                      <a:pt x="2079" y="863"/>
                    </a:lnTo>
                    <a:lnTo>
                      <a:pt x="2074" y="935"/>
                    </a:lnTo>
                    <a:lnTo>
                      <a:pt x="2062" y="1005"/>
                    </a:lnTo>
                    <a:lnTo>
                      <a:pt x="2043" y="1074"/>
                    </a:lnTo>
                    <a:lnTo>
                      <a:pt x="2019" y="1141"/>
                    </a:lnTo>
                    <a:lnTo>
                      <a:pt x="1990" y="1204"/>
                    </a:lnTo>
                    <a:lnTo>
                      <a:pt x="1955" y="1267"/>
                    </a:lnTo>
                    <a:lnTo>
                      <a:pt x="1915" y="1324"/>
                    </a:lnTo>
                    <a:lnTo>
                      <a:pt x="1870" y="1380"/>
                    </a:lnTo>
                    <a:lnTo>
                      <a:pt x="1820" y="1431"/>
                    </a:lnTo>
                    <a:lnTo>
                      <a:pt x="1766" y="1478"/>
                    </a:lnTo>
                    <a:lnTo>
                      <a:pt x="1708" y="1520"/>
                    </a:lnTo>
                    <a:lnTo>
                      <a:pt x="1645" y="1558"/>
                    </a:lnTo>
                    <a:lnTo>
                      <a:pt x="1579" y="1590"/>
                    </a:lnTo>
                    <a:lnTo>
                      <a:pt x="1507" y="1617"/>
                    </a:lnTo>
                    <a:lnTo>
                      <a:pt x="1461" y="1629"/>
                    </a:lnTo>
                    <a:lnTo>
                      <a:pt x="1413" y="1636"/>
                    </a:lnTo>
                    <a:lnTo>
                      <a:pt x="1359" y="1640"/>
                    </a:lnTo>
                    <a:lnTo>
                      <a:pt x="1304" y="1640"/>
                    </a:lnTo>
                    <a:lnTo>
                      <a:pt x="1244" y="1637"/>
                    </a:lnTo>
                    <a:lnTo>
                      <a:pt x="1184" y="1631"/>
                    </a:lnTo>
                    <a:lnTo>
                      <a:pt x="1120" y="1623"/>
                    </a:lnTo>
                    <a:lnTo>
                      <a:pt x="1055" y="1610"/>
                    </a:lnTo>
                    <a:lnTo>
                      <a:pt x="991" y="1597"/>
                    </a:lnTo>
                    <a:lnTo>
                      <a:pt x="923" y="1581"/>
                    </a:lnTo>
                    <a:lnTo>
                      <a:pt x="856" y="1563"/>
                    </a:lnTo>
                    <a:lnTo>
                      <a:pt x="790" y="1543"/>
                    </a:lnTo>
                    <a:lnTo>
                      <a:pt x="722" y="1523"/>
                    </a:lnTo>
                    <a:lnTo>
                      <a:pt x="656" y="1501"/>
                    </a:lnTo>
                    <a:lnTo>
                      <a:pt x="591" y="1478"/>
                    </a:lnTo>
                    <a:lnTo>
                      <a:pt x="526" y="1455"/>
                    </a:lnTo>
                    <a:lnTo>
                      <a:pt x="466" y="1432"/>
                    </a:lnTo>
                    <a:lnTo>
                      <a:pt x="405" y="1409"/>
                    </a:lnTo>
                    <a:lnTo>
                      <a:pt x="348" y="1388"/>
                    </a:lnTo>
                    <a:lnTo>
                      <a:pt x="294" y="1365"/>
                    </a:lnTo>
                    <a:lnTo>
                      <a:pt x="245" y="1343"/>
                    </a:lnTo>
                    <a:lnTo>
                      <a:pt x="197" y="1324"/>
                    </a:lnTo>
                    <a:lnTo>
                      <a:pt x="154" y="1306"/>
                    </a:lnTo>
                    <a:lnTo>
                      <a:pt x="115" y="1288"/>
                    </a:lnTo>
                    <a:lnTo>
                      <a:pt x="83" y="1273"/>
                    </a:lnTo>
                    <a:lnTo>
                      <a:pt x="54" y="1260"/>
                    </a:lnTo>
                    <a:lnTo>
                      <a:pt x="31" y="1249"/>
                    </a:lnTo>
                    <a:lnTo>
                      <a:pt x="15" y="1241"/>
                    </a:lnTo>
                    <a:lnTo>
                      <a:pt x="4" y="1237"/>
                    </a:lnTo>
                    <a:lnTo>
                      <a:pt x="0" y="1235"/>
                    </a:lnTo>
                    <a:lnTo>
                      <a:pt x="3" y="1231"/>
                    </a:lnTo>
                    <a:lnTo>
                      <a:pt x="8" y="1222"/>
                    </a:lnTo>
                    <a:lnTo>
                      <a:pt x="17" y="1206"/>
                    </a:lnTo>
                    <a:lnTo>
                      <a:pt x="29" y="1183"/>
                    </a:lnTo>
                    <a:lnTo>
                      <a:pt x="45" y="1156"/>
                    </a:lnTo>
                    <a:lnTo>
                      <a:pt x="62" y="1124"/>
                    </a:lnTo>
                    <a:lnTo>
                      <a:pt x="84" y="1088"/>
                    </a:lnTo>
                    <a:lnTo>
                      <a:pt x="107" y="1048"/>
                    </a:lnTo>
                    <a:lnTo>
                      <a:pt x="134" y="1003"/>
                    </a:lnTo>
                    <a:lnTo>
                      <a:pt x="162" y="956"/>
                    </a:lnTo>
                    <a:lnTo>
                      <a:pt x="192" y="906"/>
                    </a:lnTo>
                    <a:lnTo>
                      <a:pt x="226" y="855"/>
                    </a:lnTo>
                    <a:lnTo>
                      <a:pt x="261" y="801"/>
                    </a:lnTo>
                    <a:lnTo>
                      <a:pt x="297" y="747"/>
                    </a:lnTo>
                    <a:lnTo>
                      <a:pt x="335" y="691"/>
                    </a:lnTo>
                    <a:lnTo>
                      <a:pt x="374" y="634"/>
                    </a:lnTo>
                    <a:lnTo>
                      <a:pt x="415" y="579"/>
                    </a:lnTo>
                    <a:lnTo>
                      <a:pt x="458" y="522"/>
                    </a:lnTo>
                    <a:lnTo>
                      <a:pt x="500" y="467"/>
                    </a:lnTo>
                    <a:lnTo>
                      <a:pt x="544" y="413"/>
                    </a:lnTo>
                    <a:lnTo>
                      <a:pt x="589" y="362"/>
                    </a:lnTo>
                    <a:lnTo>
                      <a:pt x="633" y="310"/>
                    </a:lnTo>
                    <a:lnTo>
                      <a:pt x="679" y="263"/>
                    </a:lnTo>
                    <a:lnTo>
                      <a:pt x="725" y="219"/>
                    </a:lnTo>
                    <a:lnTo>
                      <a:pt x="771" y="178"/>
                    </a:lnTo>
                    <a:lnTo>
                      <a:pt x="817" y="142"/>
                    </a:lnTo>
                    <a:lnTo>
                      <a:pt x="861" y="108"/>
                    </a:lnTo>
                    <a:lnTo>
                      <a:pt x="907" y="81"/>
                    </a:lnTo>
                    <a:lnTo>
                      <a:pt x="951" y="58"/>
                    </a:lnTo>
                    <a:lnTo>
                      <a:pt x="995" y="41"/>
                    </a:lnTo>
                    <a:lnTo>
                      <a:pt x="1067" y="20"/>
                    </a:lnTo>
                    <a:lnTo>
                      <a:pt x="1140" y="7"/>
                    </a:lnTo>
                    <a:lnTo>
                      <a:pt x="1213" y="0"/>
                    </a:lnTo>
                    <a:lnTo>
                      <a:pt x="1286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1" name="Freeform 26"/>
              <p:cNvSpPr>
                <a:spLocks noEditPoints="1"/>
              </p:cNvSpPr>
              <p:nvPr/>
            </p:nvSpPr>
            <p:spPr bwMode="auto">
              <a:xfrm>
                <a:off x="4075907" y="2991093"/>
                <a:ext cx="1884180" cy="1488466"/>
              </a:xfrm>
              <a:custGeom>
                <a:avLst/>
                <a:gdLst>
                  <a:gd name="T0" fmla="*/ 667 w 2078"/>
                  <a:gd name="T1" fmla="*/ 130 h 1640"/>
                  <a:gd name="T2" fmla="*/ 477 w 2078"/>
                  <a:gd name="T3" fmla="*/ 194 h 1640"/>
                  <a:gd name="T4" fmla="*/ 312 w 2078"/>
                  <a:gd name="T5" fmla="*/ 310 h 1640"/>
                  <a:gd name="T6" fmla="*/ 185 w 2078"/>
                  <a:gd name="T7" fmla="*/ 472 h 1640"/>
                  <a:gd name="T8" fmla="*/ 110 w 2078"/>
                  <a:gd name="T9" fmla="*/ 670 h 1640"/>
                  <a:gd name="T10" fmla="*/ 96 w 2078"/>
                  <a:gd name="T11" fmla="*/ 877 h 1640"/>
                  <a:gd name="T12" fmla="*/ 143 w 2078"/>
                  <a:gd name="T13" fmla="*/ 1074 h 1640"/>
                  <a:gd name="T14" fmla="*/ 242 w 2078"/>
                  <a:gd name="T15" fmla="*/ 1248 h 1640"/>
                  <a:gd name="T16" fmla="*/ 389 w 2078"/>
                  <a:gd name="T17" fmla="*/ 1388 h 1640"/>
                  <a:gd name="T18" fmla="*/ 578 w 2078"/>
                  <a:gd name="T19" fmla="*/ 1482 h 1640"/>
                  <a:gd name="T20" fmla="*/ 784 w 2078"/>
                  <a:gd name="T21" fmla="*/ 1516 h 1640"/>
                  <a:gd name="T22" fmla="*/ 985 w 2078"/>
                  <a:gd name="T23" fmla="*/ 1489 h 1640"/>
                  <a:gd name="T24" fmla="*/ 1169 w 2078"/>
                  <a:gd name="T25" fmla="*/ 1407 h 1640"/>
                  <a:gd name="T26" fmla="*/ 1321 w 2078"/>
                  <a:gd name="T27" fmla="*/ 1275 h 1640"/>
                  <a:gd name="T28" fmla="*/ 1433 w 2078"/>
                  <a:gd name="T29" fmla="*/ 1101 h 1640"/>
                  <a:gd name="T30" fmla="*/ 1488 w 2078"/>
                  <a:gd name="T31" fmla="*/ 894 h 1640"/>
                  <a:gd name="T32" fmla="*/ 1480 w 2078"/>
                  <a:gd name="T33" fmla="*/ 691 h 1640"/>
                  <a:gd name="T34" fmla="*/ 1416 w 2078"/>
                  <a:gd name="T35" fmla="*/ 501 h 1640"/>
                  <a:gd name="T36" fmla="*/ 1300 w 2078"/>
                  <a:gd name="T37" fmla="*/ 336 h 1640"/>
                  <a:gd name="T38" fmla="*/ 1139 w 2078"/>
                  <a:gd name="T39" fmla="*/ 209 h 1640"/>
                  <a:gd name="T40" fmla="*/ 941 w 2078"/>
                  <a:gd name="T41" fmla="*/ 134 h 1640"/>
                  <a:gd name="T42" fmla="*/ 794 w 2078"/>
                  <a:gd name="T43" fmla="*/ 0 h 1640"/>
                  <a:gd name="T44" fmla="*/ 1011 w 2078"/>
                  <a:gd name="T45" fmla="*/ 20 h 1640"/>
                  <a:gd name="T46" fmla="*/ 1173 w 2078"/>
                  <a:gd name="T47" fmla="*/ 81 h 1640"/>
                  <a:gd name="T48" fmla="*/ 1309 w 2078"/>
                  <a:gd name="T49" fmla="*/ 178 h 1640"/>
                  <a:gd name="T50" fmla="*/ 1447 w 2078"/>
                  <a:gd name="T51" fmla="*/ 310 h 1640"/>
                  <a:gd name="T52" fmla="*/ 1579 w 2078"/>
                  <a:gd name="T53" fmla="*/ 467 h 1640"/>
                  <a:gd name="T54" fmla="*/ 1706 w 2078"/>
                  <a:gd name="T55" fmla="*/ 634 h 1640"/>
                  <a:gd name="T56" fmla="*/ 1819 w 2078"/>
                  <a:gd name="T57" fmla="*/ 801 h 1640"/>
                  <a:gd name="T58" fmla="*/ 1917 w 2078"/>
                  <a:gd name="T59" fmla="*/ 956 h 1640"/>
                  <a:gd name="T60" fmla="*/ 1996 w 2078"/>
                  <a:gd name="T61" fmla="*/ 1087 h 1640"/>
                  <a:gd name="T62" fmla="*/ 2051 w 2078"/>
                  <a:gd name="T63" fmla="*/ 1183 h 1640"/>
                  <a:gd name="T64" fmla="*/ 2077 w 2078"/>
                  <a:gd name="T65" fmla="*/ 1232 h 1640"/>
                  <a:gd name="T66" fmla="*/ 2064 w 2078"/>
                  <a:gd name="T67" fmla="*/ 1241 h 1640"/>
                  <a:gd name="T68" fmla="*/ 1997 w 2078"/>
                  <a:gd name="T69" fmla="*/ 1273 h 1640"/>
                  <a:gd name="T70" fmla="*/ 1882 w 2078"/>
                  <a:gd name="T71" fmla="*/ 1323 h 1640"/>
                  <a:gd name="T72" fmla="*/ 1731 w 2078"/>
                  <a:gd name="T73" fmla="*/ 1387 h 1640"/>
                  <a:gd name="T74" fmla="*/ 1552 w 2078"/>
                  <a:gd name="T75" fmla="*/ 1455 h 1640"/>
                  <a:gd name="T76" fmla="*/ 1358 w 2078"/>
                  <a:gd name="T77" fmla="*/ 1523 h 1640"/>
                  <a:gd name="T78" fmla="*/ 1157 w 2078"/>
                  <a:gd name="T79" fmla="*/ 1581 h 1640"/>
                  <a:gd name="T80" fmla="*/ 958 w 2078"/>
                  <a:gd name="T81" fmla="*/ 1623 h 1640"/>
                  <a:gd name="T82" fmla="*/ 776 w 2078"/>
                  <a:gd name="T83" fmla="*/ 1640 h 1640"/>
                  <a:gd name="T84" fmla="*/ 617 w 2078"/>
                  <a:gd name="T85" fmla="*/ 1628 h 1640"/>
                  <a:gd name="T86" fmla="*/ 435 w 2078"/>
                  <a:gd name="T87" fmla="*/ 1558 h 1640"/>
                  <a:gd name="T88" fmla="*/ 258 w 2078"/>
                  <a:gd name="T89" fmla="*/ 1431 h 1640"/>
                  <a:gd name="T90" fmla="*/ 124 w 2078"/>
                  <a:gd name="T91" fmla="*/ 1267 h 1640"/>
                  <a:gd name="T92" fmla="*/ 37 w 2078"/>
                  <a:gd name="T93" fmla="*/ 1074 h 1640"/>
                  <a:gd name="T94" fmla="*/ 0 w 2078"/>
                  <a:gd name="T95" fmla="*/ 863 h 1640"/>
                  <a:gd name="T96" fmla="*/ 19 w 2078"/>
                  <a:gd name="T97" fmla="*/ 645 h 1640"/>
                  <a:gd name="T98" fmla="*/ 99 w 2078"/>
                  <a:gd name="T99" fmla="*/ 434 h 1640"/>
                  <a:gd name="T100" fmla="*/ 226 w 2078"/>
                  <a:gd name="T101" fmla="*/ 259 h 1640"/>
                  <a:gd name="T102" fmla="*/ 390 w 2078"/>
                  <a:gd name="T103" fmla="*/ 126 h 1640"/>
                  <a:gd name="T104" fmla="*/ 583 w 2078"/>
                  <a:gd name="T105" fmla="*/ 37 h 1640"/>
                  <a:gd name="T106" fmla="*/ 794 w 2078"/>
                  <a:gd name="T107" fmla="*/ 0 h 1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078" h="1640">
                    <a:moveTo>
                      <a:pt x="802" y="119"/>
                    </a:moveTo>
                    <a:lnTo>
                      <a:pt x="733" y="122"/>
                    </a:lnTo>
                    <a:lnTo>
                      <a:pt x="667" y="130"/>
                    </a:lnTo>
                    <a:lnTo>
                      <a:pt x="601" y="146"/>
                    </a:lnTo>
                    <a:lnTo>
                      <a:pt x="537" y="167"/>
                    </a:lnTo>
                    <a:lnTo>
                      <a:pt x="477" y="194"/>
                    </a:lnTo>
                    <a:lnTo>
                      <a:pt x="417" y="228"/>
                    </a:lnTo>
                    <a:lnTo>
                      <a:pt x="363" y="267"/>
                    </a:lnTo>
                    <a:lnTo>
                      <a:pt x="312" y="310"/>
                    </a:lnTo>
                    <a:lnTo>
                      <a:pt x="265" y="360"/>
                    </a:lnTo>
                    <a:lnTo>
                      <a:pt x="223" y="413"/>
                    </a:lnTo>
                    <a:lnTo>
                      <a:pt x="185" y="472"/>
                    </a:lnTo>
                    <a:lnTo>
                      <a:pt x="154" y="534"/>
                    </a:lnTo>
                    <a:lnTo>
                      <a:pt x="129" y="602"/>
                    </a:lnTo>
                    <a:lnTo>
                      <a:pt x="110" y="670"/>
                    </a:lnTo>
                    <a:lnTo>
                      <a:pt x="99" y="739"/>
                    </a:lnTo>
                    <a:lnTo>
                      <a:pt x="95" y="808"/>
                    </a:lnTo>
                    <a:lnTo>
                      <a:pt x="96" y="877"/>
                    </a:lnTo>
                    <a:lnTo>
                      <a:pt x="106" y="944"/>
                    </a:lnTo>
                    <a:lnTo>
                      <a:pt x="122" y="1010"/>
                    </a:lnTo>
                    <a:lnTo>
                      <a:pt x="143" y="1074"/>
                    </a:lnTo>
                    <a:lnTo>
                      <a:pt x="170" y="1134"/>
                    </a:lnTo>
                    <a:lnTo>
                      <a:pt x="204" y="1192"/>
                    </a:lnTo>
                    <a:lnTo>
                      <a:pt x="242" y="1248"/>
                    </a:lnTo>
                    <a:lnTo>
                      <a:pt x="286" y="1299"/>
                    </a:lnTo>
                    <a:lnTo>
                      <a:pt x="335" y="1346"/>
                    </a:lnTo>
                    <a:lnTo>
                      <a:pt x="389" y="1388"/>
                    </a:lnTo>
                    <a:lnTo>
                      <a:pt x="448" y="1424"/>
                    </a:lnTo>
                    <a:lnTo>
                      <a:pt x="510" y="1457"/>
                    </a:lnTo>
                    <a:lnTo>
                      <a:pt x="578" y="1482"/>
                    </a:lnTo>
                    <a:lnTo>
                      <a:pt x="647" y="1500"/>
                    </a:lnTo>
                    <a:lnTo>
                      <a:pt x="715" y="1512"/>
                    </a:lnTo>
                    <a:lnTo>
                      <a:pt x="784" y="1516"/>
                    </a:lnTo>
                    <a:lnTo>
                      <a:pt x="853" y="1513"/>
                    </a:lnTo>
                    <a:lnTo>
                      <a:pt x="920" y="1504"/>
                    </a:lnTo>
                    <a:lnTo>
                      <a:pt x="985" y="1489"/>
                    </a:lnTo>
                    <a:lnTo>
                      <a:pt x="1050" y="1468"/>
                    </a:lnTo>
                    <a:lnTo>
                      <a:pt x="1111" y="1439"/>
                    </a:lnTo>
                    <a:lnTo>
                      <a:pt x="1169" y="1407"/>
                    </a:lnTo>
                    <a:lnTo>
                      <a:pt x="1224" y="1368"/>
                    </a:lnTo>
                    <a:lnTo>
                      <a:pt x="1275" y="1325"/>
                    </a:lnTo>
                    <a:lnTo>
                      <a:pt x="1321" y="1275"/>
                    </a:lnTo>
                    <a:lnTo>
                      <a:pt x="1364" y="1221"/>
                    </a:lnTo>
                    <a:lnTo>
                      <a:pt x="1401" y="1163"/>
                    </a:lnTo>
                    <a:lnTo>
                      <a:pt x="1433" y="1101"/>
                    </a:lnTo>
                    <a:lnTo>
                      <a:pt x="1457" y="1033"/>
                    </a:lnTo>
                    <a:lnTo>
                      <a:pt x="1476" y="965"/>
                    </a:lnTo>
                    <a:lnTo>
                      <a:pt x="1488" y="894"/>
                    </a:lnTo>
                    <a:lnTo>
                      <a:pt x="1492" y="826"/>
                    </a:lnTo>
                    <a:lnTo>
                      <a:pt x="1490" y="758"/>
                    </a:lnTo>
                    <a:lnTo>
                      <a:pt x="1480" y="691"/>
                    </a:lnTo>
                    <a:lnTo>
                      <a:pt x="1465" y="625"/>
                    </a:lnTo>
                    <a:lnTo>
                      <a:pt x="1444" y="561"/>
                    </a:lnTo>
                    <a:lnTo>
                      <a:pt x="1416" y="501"/>
                    </a:lnTo>
                    <a:lnTo>
                      <a:pt x="1383" y="441"/>
                    </a:lnTo>
                    <a:lnTo>
                      <a:pt x="1344" y="387"/>
                    </a:lnTo>
                    <a:lnTo>
                      <a:pt x="1300" y="336"/>
                    </a:lnTo>
                    <a:lnTo>
                      <a:pt x="1251" y="289"/>
                    </a:lnTo>
                    <a:lnTo>
                      <a:pt x="1197" y="247"/>
                    </a:lnTo>
                    <a:lnTo>
                      <a:pt x="1139" y="209"/>
                    </a:lnTo>
                    <a:lnTo>
                      <a:pt x="1076" y="178"/>
                    </a:lnTo>
                    <a:lnTo>
                      <a:pt x="1009" y="153"/>
                    </a:lnTo>
                    <a:lnTo>
                      <a:pt x="941" y="134"/>
                    </a:lnTo>
                    <a:lnTo>
                      <a:pt x="871" y="123"/>
                    </a:lnTo>
                    <a:lnTo>
                      <a:pt x="802" y="119"/>
                    </a:lnTo>
                    <a:close/>
                    <a:moveTo>
                      <a:pt x="794" y="0"/>
                    </a:moveTo>
                    <a:lnTo>
                      <a:pt x="865" y="0"/>
                    </a:lnTo>
                    <a:lnTo>
                      <a:pt x="938" y="7"/>
                    </a:lnTo>
                    <a:lnTo>
                      <a:pt x="1011" y="20"/>
                    </a:lnTo>
                    <a:lnTo>
                      <a:pt x="1084" y="41"/>
                    </a:lnTo>
                    <a:lnTo>
                      <a:pt x="1128" y="58"/>
                    </a:lnTo>
                    <a:lnTo>
                      <a:pt x="1173" y="81"/>
                    </a:lnTo>
                    <a:lnTo>
                      <a:pt x="1217" y="108"/>
                    </a:lnTo>
                    <a:lnTo>
                      <a:pt x="1263" y="140"/>
                    </a:lnTo>
                    <a:lnTo>
                      <a:pt x="1309" y="178"/>
                    </a:lnTo>
                    <a:lnTo>
                      <a:pt x="1355" y="219"/>
                    </a:lnTo>
                    <a:lnTo>
                      <a:pt x="1401" y="263"/>
                    </a:lnTo>
                    <a:lnTo>
                      <a:pt x="1447" y="310"/>
                    </a:lnTo>
                    <a:lnTo>
                      <a:pt x="1491" y="360"/>
                    </a:lnTo>
                    <a:lnTo>
                      <a:pt x="1536" y="413"/>
                    </a:lnTo>
                    <a:lnTo>
                      <a:pt x="1579" y="467"/>
                    </a:lnTo>
                    <a:lnTo>
                      <a:pt x="1622" y="522"/>
                    </a:lnTo>
                    <a:lnTo>
                      <a:pt x="1664" y="577"/>
                    </a:lnTo>
                    <a:lnTo>
                      <a:pt x="1706" y="634"/>
                    </a:lnTo>
                    <a:lnTo>
                      <a:pt x="1745" y="691"/>
                    </a:lnTo>
                    <a:lnTo>
                      <a:pt x="1782" y="746"/>
                    </a:lnTo>
                    <a:lnTo>
                      <a:pt x="1819" y="801"/>
                    </a:lnTo>
                    <a:lnTo>
                      <a:pt x="1854" y="855"/>
                    </a:lnTo>
                    <a:lnTo>
                      <a:pt x="1886" y="907"/>
                    </a:lnTo>
                    <a:lnTo>
                      <a:pt x="1917" y="956"/>
                    </a:lnTo>
                    <a:lnTo>
                      <a:pt x="1946" y="1004"/>
                    </a:lnTo>
                    <a:lnTo>
                      <a:pt x="1973" y="1048"/>
                    </a:lnTo>
                    <a:lnTo>
                      <a:pt x="1996" y="1087"/>
                    </a:lnTo>
                    <a:lnTo>
                      <a:pt x="2017" y="1124"/>
                    </a:lnTo>
                    <a:lnTo>
                      <a:pt x="2035" y="1156"/>
                    </a:lnTo>
                    <a:lnTo>
                      <a:pt x="2051" y="1183"/>
                    </a:lnTo>
                    <a:lnTo>
                      <a:pt x="2063" y="1205"/>
                    </a:lnTo>
                    <a:lnTo>
                      <a:pt x="2071" y="1221"/>
                    </a:lnTo>
                    <a:lnTo>
                      <a:pt x="2077" y="1232"/>
                    </a:lnTo>
                    <a:lnTo>
                      <a:pt x="2078" y="1234"/>
                    </a:lnTo>
                    <a:lnTo>
                      <a:pt x="2075" y="1237"/>
                    </a:lnTo>
                    <a:lnTo>
                      <a:pt x="2064" y="1241"/>
                    </a:lnTo>
                    <a:lnTo>
                      <a:pt x="2048" y="1249"/>
                    </a:lnTo>
                    <a:lnTo>
                      <a:pt x="2025" y="1260"/>
                    </a:lnTo>
                    <a:lnTo>
                      <a:pt x="1997" y="1273"/>
                    </a:lnTo>
                    <a:lnTo>
                      <a:pt x="1963" y="1288"/>
                    </a:lnTo>
                    <a:lnTo>
                      <a:pt x="1926" y="1306"/>
                    </a:lnTo>
                    <a:lnTo>
                      <a:pt x="1882" y="1323"/>
                    </a:lnTo>
                    <a:lnTo>
                      <a:pt x="1835" y="1343"/>
                    </a:lnTo>
                    <a:lnTo>
                      <a:pt x="1785" y="1365"/>
                    </a:lnTo>
                    <a:lnTo>
                      <a:pt x="1731" y="1387"/>
                    </a:lnTo>
                    <a:lnTo>
                      <a:pt x="1673" y="1410"/>
                    </a:lnTo>
                    <a:lnTo>
                      <a:pt x="1614" y="1433"/>
                    </a:lnTo>
                    <a:lnTo>
                      <a:pt x="1552" y="1455"/>
                    </a:lnTo>
                    <a:lnTo>
                      <a:pt x="1488" y="1478"/>
                    </a:lnTo>
                    <a:lnTo>
                      <a:pt x="1424" y="1501"/>
                    </a:lnTo>
                    <a:lnTo>
                      <a:pt x="1358" y="1523"/>
                    </a:lnTo>
                    <a:lnTo>
                      <a:pt x="1290" y="1543"/>
                    </a:lnTo>
                    <a:lnTo>
                      <a:pt x="1223" y="1563"/>
                    </a:lnTo>
                    <a:lnTo>
                      <a:pt x="1157" y="1581"/>
                    </a:lnTo>
                    <a:lnTo>
                      <a:pt x="1089" y="1597"/>
                    </a:lnTo>
                    <a:lnTo>
                      <a:pt x="1023" y="1611"/>
                    </a:lnTo>
                    <a:lnTo>
                      <a:pt x="958" y="1623"/>
                    </a:lnTo>
                    <a:lnTo>
                      <a:pt x="896" y="1631"/>
                    </a:lnTo>
                    <a:lnTo>
                      <a:pt x="834" y="1638"/>
                    </a:lnTo>
                    <a:lnTo>
                      <a:pt x="776" y="1640"/>
                    </a:lnTo>
                    <a:lnTo>
                      <a:pt x="719" y="1640"/>
                    </a:lnTo>
                    <a:lnTo>
                      <a:pt x="667" y="1636"/>
                    </a:lnTo>
                    <a:lnTo>
                      <a:pt x="617" y="1628"/>
                    </a:lnTo>
                    <a:lnTo>
                      <a:pt x="572" y="1617"/>
                    </a:lnTo>
                    <a:lnTo>
                      <a:pt x="501" y="1590"/>
                    </a:lnTo>
                    <a:lnTo>
                      <a:pt x="435" y="1558"/>
                    </a:lnTo>
                    <a:lnTo>
                      <a:pt x="371" y="1520"/>
                    </a:lnTo>
                    <a:lnTo>
                      <a:pt x="313" y="1478"/>
                    </a:lnTo>
                    <a:lnTo>
                      <a:pt x="258" y="1431"/>
                    </a:lnTo>
                    <a:lnTo>
                      <a:pt x="209" y="1380"/>
                    </a:lnTo>
                    <a:lnTo>
                      <a:pt x="164" y="1325"/>
                    </a:lnTo>
                    <a:lnTo>
                      <a:pt x="124" y="1267"/>
                    </a:lnTo>
                    <a:lnTo>
                      <a:pt x="89" y="1205"/>
                    </a:lnTo>
                    <a:lnTo>
                      <a:pt x="60" y="1141"/>
                    </a:lnTo>
                    <a:lnTo>
                      <a:pt x="37" y="1074"/>
                    </a:lnTo>
                    <a:lnTo>
                      <a:pt x="18" y="1005"/>
                    </a:lnTo>
                    <a:lnTo>
                      <a:pt x="6" y="935"/>
                    </a:lnTo>
                    <a:lnTo>
                      <a:pt x="0" y="863"/>
                    </a:lnTo>
                    <a:lnTo>
                      <a:pt x="0" y="792"/>
                    </a:lnTo>
                    <a:lnTo>
                      <a:pt x="7" y="718"/>
                    </a:lnTo>
                    <a:lnTo>
                      <a:pt x="19" y="645"/>
                    </a:lnTo>
                    <a:lnTo>
                      <a:pt x="39" y="572"/>
                    </a:lnTo>
                    <a:lnTo>
                      <a:pt x="66" y="502"/>
                    </a:lnTo>
                    <a:lnTo>
                      <a:pt x="99" y="434"/>
                    </a:lnTo>
                    <a:lnTo>
                      <a:pt x="137" y="372"/>
                    </a:lnTo>
                    <a:lnTo>
                      <a:pt x="178" y="313"/>
                    </a:lnTo>
                    <a:lnTo>
                      <a:pt x="226" y="259"/>
                    </a:lnTo>
                    <a:lnTo>
                      <a:pt x="277" y="209"/>
                    </a:lnTo>
                    <a:lnTo>
                      <a:pt x="332" y="165"/>
                    </a:lnTo>
                    <a:lnTo>
                      <a:pt x="390" y="126"/>
                    </a:lnTo>
                    <a:lnTo>
                      <a:pt x="452" y="91"/>
                    </a:lnTo>
                    <a:lnTo>
                      <a:pt x="516" y="61"/>
                    </a:lnTo>
                    <a:lnTo>
                      <a:pt x="583" y="37"/>
                    </a:lnTo>
                    <a:lnTo>
                      <a:pt x="652" y="19"/>
                    </a:lnTo>
                    <a:lnTo>
                      <a:pt x="722" y="7"/>
                    </a:lnTo>
                    <a:lnTo>
                      <a:pt x="794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2" name="Freeform 27"/>
              <p:cNvSpPr>
                <a:spLocks noEditPoints="1"/>
              </p:cNvSpPr>
              <p:nvPr/>
            </p:nvSpPr>
            <p:spPr bwMode="auto">
              <a:xfrm>
                <a:off x="4547860" y="4270810"/>
                <a:ext cx="1499358" cy="1717182"/>
              </a:xfrm>
              <a:custGeom>
                <a:avLst/>
                <a:gdLst>
                  <a:gd name="T0" fmla="*/ 699 w 1653"/>
                  <a:gd name="T1" fmla="*/ 403 h 1892"/>
                  <a:gd name="T2" fmla="*/ 506 w 1653"/>
                  <a:gd name="T3" fmla="*/ 462 h 1892"/>
                  <a:gd name="T4" fmla="*/ 336 w 1653"/>
                  <a:gd name="T5" fmla="*/ 577 h 1892"/>
                  <a:gd name="T6" fmla="*/ 202 w 1653"/>
                  <a:gd name="T7" fmla="*/ 741 h 1892"/>
                  <a:gd name="T8" fmla="*/ 127 w 1653"/>
                  <a:gd name="T9" fmla="*/ 934 h 1892"/>
                  <a:gd name="T10" fmla="*/ 109 w 1653"/>
                  <a:gd name="T11" fmla="*/ 1135 h 1892"/>
                  <a:gd name="T12" fmla="*/ 151 w 1653"/>
                  <a:gd name="T13" fmla="*/ 1332 h 1892"/>
                  <a:gd name="T14" fmla="*/ 247 w 1653"/>
                  <a:gd name="T15" fmla="*/ 1510 h 1892"/>
                  <a:gd name="T16" fmla="*/ 397 w 1653"/>
                  <a:gd name="T17" fmla="*/ 1659 h 1892"/>
                  <a:gd name="T18" fmla="*/ 583 w 1653"/>
                  <a:gd name="T19" fmla="*/ 1754 h 1892"/>
                  <a:gd name="T20" fmla="*/ 783 w 1653"/>
                  <a:gd name="T21" fmla="*/ 1791 h 1892"/>
                  <a:gd name="T22" fmla="*/ 982 w 1653"/>
                  <a:gd name="T23" fmla="*/ 1769 h 1892"/>
                  <a:gd name="T24" fmla="*/ 1168 w 1653"/>
                  <a:gd name="T25" fmla="*/ 1691 h 1892"/>
                  <a:gd name="T26" fmla="*/ 1328 w 1653"/>
                  <a:gd name="T27" fmla="*/ 1559 h 1892"/>
                  <a:gd name="T28" fmla="*/ 1445 w 1653"/>
                  <a:gd name="T29" fmla="*/ 1381 h 1892"/>
                  <a:gd name="T30" fmla="*/ 1500 w 1653"/>
                  <a:gd name="T31" fmla="*/ 1184 h 1892"/>
                  <a:gd name="T32" fmla="*/ 1498 w 1653"/>
                  <a:gd name="T33" fmla="*/ 983 h 1892"/>
                  <a:gd name="T34" fmla="*/ 1438 w 1653"/>
                  <a:gd name="T35" fmla="*/ 791 h 1892"/>
                  <a:gd name="T36" fmla="*/ 1324 w 1653"/>
                  <a:gd name="T37" fmla="*/ 621 h 1892"/>
                  <a:gd name="T38" fmla="*/ 1159 w 1653"/>
                  <a:gd name="T39" fmla="*/ 488 h 1892"/>
                  <a:gd name="T40" fmla="*/ 966 w 1653"/>
                  <a:gd name="T41" fmla="*/ 412 h 1892"/>
                  <a:gd name="T42" fmla="*/ 1601 w 1653"/>
                  <a:gd name="T43" fmla="*/ 0 h 1892"/>
                  <a:gd name="T44" fmla="*/ 1607 w 1653"/>
                  <a:gd name="T45" fmla="*/ 37 h 1892"/>
                  <a:gd name="T46" fmla="*/ 1619 w 1653"/>
                  <a:gd name="T47" fmla="*/ 143 h 1892"/>
                  <a:gd name="T48" fmla="*/ 1634 w 1653"/>
                  <a:gd name="T49" fmla="*/ 299 h 1892"/>
                  <a:gd name="T50" fmla="*/ 1646 w 1653"/>
                  <a:gd name="T51" fmla="*/ 493 h 1892"/>
                  <a:gd name="T52" fmla="*/ 1653 w 1653"/>
                  <a:gd name="T53" fmla="*/ 710 h 1892"/>
                  <a:gd name="T54" fmla="*/ 1649 w 1653"/>
                  <a:gd name="T55" fmla="*/ 934 h 1892"/>
                  <a:gd name="T56" fmla="*/ 1630 w 1653"/>
                  <a:gd name="T57" fmla="*/ 1151 h 1892"/>
                  <a:gd name="T58" fmla="*/ 1591 w 1653"/>
                  <a:gd name="T59" fmla="*/ 1348 h 1892"/>
                  <a:gd name="T60" fmla="*/ 1527 w 1653"/>
                  <a:gd name="T61" fmla="*/ 1507 h 1892"/>
                  <a:gd name="T62" fmla="*/ 1402 w 1653"/>
                  <a:gd name="T63" fmla="*/ 1663 h 1892"/>
                  <a:gd name="T64" fmla="*/ 1226 w 1653"/>
                  <a:gd name="T65" fmla="*/ 1791 h 1892"/>
                  <a:gd name="T66" fmla="*/ 1028 w 1653"/>
                  <a:gd name="T67" fmla="*/ 1868 h 1892"/>
                  <a:gd name="T68" fmla="*/ 818 w 1653"/>
                  <a:gd name="T69" fmla="*/ 1892 h 1892"/>
                  <a:gd name="T70" fmla="*/ 606 w 1653"/>
                  <a:gd name="T71" fmla="*/ 1861 h 1892"/>
                  <a:gd name="T72" fmla="*/ 405 w 1653"/>
                  <a:gd name="T73" fmla="*/ 1775 h 1892"/>
                  <a:gd name="T74" fmla="*/ 229 w 1653"/>
                  <a:gd name="T75" fmla="*/ 1636 h 1892"/>
                  <a:gd name="T76" fmla="*/ 101 w 1653"/>
                  <a:gd name="T77" fmla="*/ 1460 h 1892"/>
                  <a:gd name="T78" fmla="*/ 24 w 1653"/>
                  <a:gd name="T79" fmla="*/ 1262 h 1892"/>
                  <a:gd name="T80" fmla="*/ 0 w 1653"/>
                  <a:gd name="T81" fmla="*/ 1052 h 1892"/>
                  <a:gd name="T82" fmla="*/ 31 w 1653"/>
                  <a:gd name="T83" fmla="*/ 840 h 1892"/>
                  <a:gd name="T84" fmla="*/ 117 w 1653"/>
                  <a:gd name="T85" fmla="*/ 639 h 1892"/>
                  <a:gd name="T86" fmla="*/ 229 w 1653"/>
                  <a:gd name="T87" fmla="*/ 499 h 1892"/>
                  <a:gd name="T88" fmla="*/ 378 w 1653"/>
                  <a:gd name="T89" fmla="*/ 393 h 1892"/>
                  <a:gd name="T90" fmla="*/ 563 w 1653"/>
                  <a:gd name="T91" fmla="*/ 300 h 1892"/>
                  <a:gd name="T92" fmla="*/ 769 w 1653"/>
                  <a:gd name="T93" fmla="*/ 218 h 1892"/>
                  <a:gd name="T94" fmla="*/ 981 w 1653"/>
                  <a:gd name="T95" fmla="*/ 149 h 1892"/>
                  <a:gd name="T96" fmla="*/ 1185 w 1653"/>
                  <a:gd name="T97" fmla="*/ 93 h 1892"/>
                  <a:gd name="T98" fmla="*/ 1363 w 1653"/>
                  <a:gd name="T99" fmla="*/ 49 h 1892"/>
                  <a:gd name="T100" fmla="*/ 1502 w 1653"/>
                  <a:gd name="T101" fmla="*/ 18 h 1892"/>
                  <a:gd name="T102" fmla="*/ 1585 w 1653"/>
                  <a:gd name="T103" fmla="*/ 2 h 1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653" h="1892">
                    <a:moveTo>
                      <a:pt x="832" y="395"/>
                    </a:moveTo>
                    <a:lnTo>
                      <a:pt x="765" y="395"/>
                    </a:lnTo>
                    <a:lnTo>
                      <a:pt x="699" y="403"/>
                    </a:lnTo>
                    <a:lnTo>
                      <a:pt x="633" y="416"/>
                    </a:lnTo>
                    <a:lnTo>
                      <a:pt x="568" y="437"/>
                    </a:lnTo>
                    <a:lnTo>
                      <a:pt x="506" y="462"/>
                    </a:lnTo>
                    <a:lnTo>
                      <a:pt x="447" y="495"/>
                    </a:lnTo>
                    <a:lnTo>
                      <a:pt x="390" y="532"/>
                    </a:lnTo>
                    <a:lnTo>
                      <a:pt x="336" y="577"/>
                    </a:lnTo>
                    <a:lnTo>
                      <a:pt x="287" y="627"/>
                    </a:lnTo>
                    <a:lnTo>
                      <a:pt x="242" y="682"/>
                    </a:lnTo>
                    <a:lnTo>
                      <a:pt x="202" y="741"/>
                    </a:lnTo>
                    <a:lnTo>
                      <a:pt x="171" y="805"/>
                    </a:lnTo>
                    <a:lnTo>
                      <a:pt x="146" y="868"/>
                    </a:lnTo>
                    <a:lnTo>
                      <a:pt x="127" y="934"/>
                    </a:lnTo>
                    <a:lnTo>
                      <a:pt x="115" y="1000"/>
                    </a:lnTo>
                    <a:lnTo>
                      <a:pt x="109" y="1068"/>
                    </a:lnTo>
                    <a:lnTo>
                      <a:pt x="109" y="1135"/>
                    </a:lnTo>
                    <a:lnTo>
                      <a:pt x="117" y="1201"/>
                    </a:lnTo>
                    <a:lnTo>
                      <a:pt x="131" y="1267"/>
                    </a:lnTo>
                    <a:lnTo>
                      <a:pt x="151" y="1332"/>
                    </a:lnTo>
                    <a:lnTo>
                      <a:pt x="177" y="1394"/>
                    </a:lnTo>
                    <a:lnTo>
                      <a:pt x="209" y="1454"/>
                    </a:lnTo>
                    <a:lnTo>
                      <a:pt x="247" y="1510"/>
                    </a:lnTo>
                    <a:lnTo>
                      <a:pt x="292" y="1564"/>
                    </a:lnTo>
                    <a:lnTo>
                      <a:pt x="341" y="1613"/>
                    </a:lnTo>
                    <a:lnTo>
                      <a:pt x="397" y="1659"/>
                    </a:lnTo>
                    <a:lnTo>
                      <a:pt x="456" y="1698"/>
                    </a:lnTo>
                    <a:lnTo>
                      <a:pt x="519" y="1729"/>
                    </a:lnTo>
                    <a:lnTo>
                      <a:pt x="583" y="1754"/>
                    </a:lnTo>
                    <a:lnTo>
                      <a:pt x="649" y="1773"/>
                    </a:lnTo>
                    <a:lnTo>
                      <a:pt x="716" y="1785"/>
                    </a:lnTo>
                    <a:lnTo>
                      <a:pt x="783" y="1791"/>
                    </a:lnTo>
                    <a:lnTo>
                      <a:pt x="850" y="1791"/>
                    </a:lnTo>
                    <a:lnTo>
                      <a:pt x="917" y="1783"/>
                    </a:lnTo>
                    <a:lnTo>
                      <a:pt x="982" y="1769"/>
                    </a:lnTo>
                    <a:lnTo>
                      <a:pt x="1047" y="1749"/>
                    </a:lnTo>
                    <a:lnTo>
                      <a:pt x="1109" y="1723"/>
                    </a:lnTo>
                    <a:lnTo>
                      <a:pt x="1168" y="1691"/>
                    </a:lnTo>
                    <a:lnTo>
                      <a:pt x="1225" y="1653"/>
                    </a:lnTo>
                    <a:lnTo>
                      <a:pt x="1279" y="1609"/>
                    </a:lnTo>
                    <a:lnTo>
                      <a:pt x="1328" y="1559"/>
                    </a:lnTo>
                    <a:lnTo>
                      <a:pt x="1373" y="1503"/>
                    </a:lnTo>
                    <a:lnTo>
                      <a:pt x="1413" y="1444"/>
                    </a:lnTo>
                    <a:lnTo>
                      <a:pt x="1445" y="1381"/>
                    </a:lnTo>
                    <a:lnTo>
                      <a:pt x="1469" y="1317"/>
                    </a:lnTo>
                    <a:lnTo>
                      <a:pt x="1488" y="1251"/>
                    </a:lnTo>
                    <a:lnTo>
                      <a:pt x="1500" y="1184"/>
                    </a:lnTo>
                    <a:lnTo>
                      <a:pt x="1506" y="1118"/>
                    </a:lnTo>
                    <a:lnTo>
                      <a:pt x="1506" y="1050"/>
                    </a:lnTo>
                    <a:lnTo>
                      <a:pt x="1498" y="983"/>
                    </a:lnTo>
                    <a:lnTo>
                      <a:pt x="1484" y="918"/>
                    </a:lnTo>
                    <a:lnTo>
                      <a:pt x="1464" y="853"/>
                    </a:lnTo>
                    <a:lnTo>
                      <a:pt x="1438" y="791"/>
                    </a:lnTo>
                    <a:lnTo>
                      <a:pt x="1406" y="732"/>
                    </a:lnTo>
                    <a:lnTo>
                      <a:pt x="1368" y="675"/>
                    </a:lnTo>
                    <a:lnTo>
                      <a:pt x="1324" y="621"/>
                    </a:lnTo>
                    <a:lnTo>
                      <a:pt x="1274" y="573"/>
                    </a:lnTo>
                    <a:lnTo>
                      <a:pt x="1218" y="527"/>
                    </a:lnTo>
                    <a:lnTo>
                      <a:pt x="1159" y="488"/>
                    </a:lnTo>
                    <a:lnTo>
                      <a:pt x="1096" y="455"/>
                    </a:lnTo>
                    <a:lnTo>
                      <a:pt x="1032" y="431"/>
                    </a:lnTo>
                    <a:lnTo>
                      <a:pt x="966" y="412"/>
                    </a:lnTo>
                    <a:lnTo>
                      <a:pt x="900" y="400"/>
                    </a:lnTo>
                    <a:lnTo>
                      <a:pt x="832" y="395"/>
                    </a:lnTo>
                    <a:close/>
                    <a:moveTo>
                      <a:pt x="1601" y="0"/>
                    </a:moveTo>
                    <a:lnTo>
                      <a:pt x="1603" y="4"/>
                    </a:lnTo>
                    <a:lnTo>
                      <a:pt x="1604" y="17"/>
                    </a:lnTo>
                    <a:lnTo>
                      <a:pt x="1607" y="37"/>
                    </a:lnTo>
                    <a:lnTo>
                      <a:pt x="1611" y="66"/>
                    </a:lnTo>
                    <a:lnTo>
                      <a:pt x="1615" y="101"/>
                    </a:lnTo>
                    <a:lnTo>
                      <a:pt x="1619" y="143"/>
                    </a:lnTo>
                    <a:lnTo>
                      <a:pt x="1624" y="190"/>
                    </a:lnTo>
                    <a:lnTo>
                      <a:pt x="1628" y="242"/>
                    </a:lnTo>
                    <a:lnTo>
                      <a:pt x="1634" y="299"/>
                    </a:lnTo>
                    <a:lnTo>
                      <a:pt x="1638" y="361"/>
                    </a:lnTo>
                    <a:lnTo>
                      <a:pt x="1643" y="426"/>
                    </a:lnTo>
                    <a:lnTo>
                      <a:pt x="1646" y="493"/>
                    </a:lnTo>
                    <a:lnTo>
                      <a:pt x="1650" y="563"/>
                    </a:lnTo>
                    <a:lnTo>
                      <a:pt x="1651" y="636"/>
                    </a:lnTo>
                    <a:lnTo>
                      <a:pt x="1653" y="710"/>
                    </a:lnTo>
                    <a:lnTo>
                      <a:pt x="1653" y="785"/>
                    </a:lnTo>
                    <a:lnTo>
                      <a:pt x="1651" y="859"/>
                    </a:lnTo>
                    <a:lnTo>
                      <a:pt x="1649" y="934"/>
                    </a:lnTo>
                    <a:lnTo>
                      <a:pt x="1645" y="1008"/>
                    </a:lnTo>
                    <a:lnTo>
                      <a:pt x="1638" y="1081"/>
                    </a:lnTo>
                    <a:lnTo>
                      <a:pt x="1630" y="1151"/>
                    </a:lnTo>
                    <a:lnTo>
                      <a:pt x="1619" y="1220"/>
                    </a:lnTo>
                    <a:lnTo>
                      <a:pt x="1606" y="1286"/>
                    </a:lnTo>
                    <a:lnTo>
                      <a:pt x="1591" y="1348"/>
                    </a:lnTo>
                    <a:lnTo>
                      <a:pt x="1572" y="1406"/>
                    </a:lnTo>
                    <a:lnTo>
                      <a:pt x="1552" y="1459"/>
                    </a:lnTo>
                    <a:lnTo>
                      <a:pt x="1527" y="1507"/>
                    </a:lnTo>
                    <a:lnTo>
                      <a:pt x="1500" y="1551"/>
                    </a:lnTo>
                    <a:lnTo>
                      <a:pt x="1453" y="1609"/>
                    </a:lnTo>
                    <a:lnTo>
                      <a:pt x="1402" y="1663"/>
                    </a:lnTo>
                    <a:lnTo>
                      <a:pt x="1346" y="1711"/>
                    </a:lnTo>
                    <a:lnTo>
                      <a:pt x="1287" y="1753"/>
                    </a:lnTo>
                    <a:lnTo>
                      <a:pt x="1226" y="1791"/>
                    </a:lnTo>
                    <a:lnTo>
                      <a:pt x="1162" y="1822"/>
                    </a:lnTo>
                    <a:lnTo>
                      <a:pt x="1096" y="1847"/>
                    </a:lnTo>
                    <a:lnTo>
                      <a:pt x="1028" y="1868"/>
                    </a:lnTo>
                    <a:lnTo>
                      <a:pt x="959" y="1881"/>
                    </a:lnTo>
                    <a:lnTo>
                      <a:pt x="889" y="1889"/>
                    </a:lnTo>
                    <a:lnTo>
                      <a:pt x="818" y="1892"/>
                    </a:lnTo>
                    <a:lnTo>
                      <a:pt x="747" y="1888"/>
                    </a:lnTo>
                    <a:lnTo>
                      <a:pt x="676" y="1877"/>
                    </a:lnTo>
                    <a:lnTo>
                      <a:pt x="606" y="1861"/>
                    </a:lnTo>
                    <a:lnTo>
                      <a:pt x="537" y="1839"/>
                    </a:lnTo>
                    <a:lnTo>
                      <a:pt x="471" y="1810"/>
                    </a:lnTo>
                    <a:lnTo>
                      <a:pt x="405" y="1775"/>
                    </a:lnTo>
                    <a:lnTo>
                      <a:pt x="341" y="1734"/>
                    </a:lnTo>
                    <a:lnTo>
                      <a:pt x="283" y="1687"/>
                    </a:lnTo>
                    <a:lnTo>
                      <a:pt x="229" y="1636"/>
                    </a:lnTo>
                    <a:lnTo>
                      <a:pt x="181" y="1580"/>
                    </a:lnTo>
                    <a:lnTo>
                      <a:pt x="139" y="1521"/>
                    </a:lnTo>
                    <a:lnTo>
                      <a:pt x="101" y="1460"/>
                    </a:lnTo>
                    <a:lnTo>
                      <a:pt x="70" y="1396"/>
                    </a:lnTo>
                    <a:lnTo>
                      <a:pt x="45" y="1329"/>
                    </a:lnTo>
                    <a:lnTo>
                      <a:pt x="24" y="1262"/>
                    </a:lnTo>
                    <a:lnTo>
                      <a:pt x="11" y="1193"/>
                    </a:lnTo>
                    <a:lnTo>
                      <a:pt x="3" y="1123"/>
                    </a:lnTo>
                    <a:lnTo>
                      <a:pt x="0" y="1052"/>
                    </a:lnTo>
                    <a:lnTo>
                      <a:pt x="4" y="981"/>
                    </a:lnTo>
                    <a:lnTo>
                      <a:pt x="15" y="910"/>
                    </a:lnTo>
                    <a:lnTo>
                      <a:pt x="31" y="840"/>
                    </a:lnTo>
                    <a:lnTo>
                      <a:pt x="53" y="771"/>
                    </a:lnTo>
                    <a:lnTo>
                      <a:pt x="82" y="705"/>
                    </a:lnTo>
                    <a:lnTo>
                      <a:pt x="117" y="639"/>
                    </a:lnTo>
                    <a:lnTo>
                      <a:pt x="159" y="575"/>
                    </a:lnTo>
                    <a:lnTo>
                      <a:pt x="190" y="536"/>
                    </a:lnTo>
                    <a:lnTo>
                      <a:pt x="229" y="499"/>
                    </a:lnTo>
                    <a:lnTo>
                      <a:pt x="274" y="462"/>
                    </a:lnTo>
                    <a:lnTo>
                      <a:pt x="324" y="427"/>
                    </a:lnTo>
                    <a:lnTo>
                      <a:pt x="378" y="393"/>
                    </a:lnTo>
                    <a:lnTo>
                      <a:pt x="436" y="361"/>
                    </a:lnTo>
                    <a:lnTo>
                      <a:pt x="498" y="330"/>
                    </a:lnTo>
                    <a:lnTo>
                      <a:pt x="563" y="300"/>
                    </a:lnTo>
                    <a:lnTo>
                      <a:pt x="630" y="271"/>
                    </a:lnTo>
                    <a:lnTo>
                      <a:pt x="699" y="244"/>
                    </a:lnTo>
                    <a:lnTo>
                      <a:pt x="769" y="218"/>
                    </a:lnTo>
                    <a:lnTo>
                      <a:pt x="839" y="194"/>
                    </a:lnTo>
                    <a:lnTo>
                      <a:pt x="911" y="171"/>
                    </a:lnTo>
                    <a:lnTo>
                      <a:pt x="981" y="149"/>
                    </a:lnTo>
                    <a:lnTo>
                      <a:pt x="1051" y="129"/>
                    </a:lnTo>
                    <a:lnTo>
                      <a:pt x="1118" y="110"/>
                    </a:lnTo>
                    <a:lnTo>
                      <a:pt x="1185" y="93"/>
                    </a:lnTo>
                    <a:lnTo>
                      <a:pt x="1248" y="76"/>
                    </a:lnTo>
                    <a:lnTo>
                      <a:pt x="1307" y="62"/>
                    </a:lnTo>
                    <a:lnTo>
                      <a:pt x="1363" y="49"/>
                    </a:lnTo>
                    <a:lnTo>
                      <a:pt x="1414" y="37"/>
                    </a:lnTo>
                    <a:lnTo>
                      <a:pt x="1461" y="28"/>
                    </a:lnTo>
                    <a:lnTo>
                      <a:pt x="1502" y="18"/>
                    </a:lnTo>
                    <a:lnTo>
                      <a:pt x="1537" y="12"/>
                    </a:lnTo>
                    <a:lnTo>
                      <a:pt x="1564" y="6"/>
                    </a:lnTo>
                    <a:lnTo>
                      <a:pt x="1585" y="2"/>
                    </a:lnTo>
                    <a:lnTo>
                      <a:pt x="1597" y="1"/>
                    </a:lnTo>
                    <a:lnTo>
                      <a:pt x="1601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3" name="Freeform 28"/>
              <p:cNvSpPr>
                <a:spLocks noEditPoints="1"/>
              </p:cNvSpPr>
              <p:nvPr/>
            </p:nvSpPr>
            <p:spPr bwMode="auto">
              <a:xfrm>
                <a:off x="6118010" y="4281701"/>
                <a:ext cx="1501173" cy="1717182"/>
              </a:xfrm>
              <a:custGeom>
                <a:avLst/>
                <a:gdLst>
                  <a:gd name="T0" fmla="*/ 687 w 1653"/>
                  <a:gd name="T1" fmla="*/ 411 h 1892"/>
                  <a:gd name="T2" fmla="*/ 495 w 1653"/>
                  <a:gd name="T3" fmla="*/ 488 h 1892"/>
                  <a:gd name="T4" fmla="*/ 329 w 1653"/>
                  <a:gd name="T5" fmla="*/ 621 h 1892"/>
                  <a:gd name="T6" fmla="*/ 214 w 1653"/>
                  <a:gd name="T7" fmla="*/ 791 h 1892"/>
                  <a:gd name="T8" fmla="*/ 155 w 1653"/>
                  <a:gd name="T9" fmla="*/ 983 h 1892"/>
                  <a:gd name="T10" fmla="*/ 152 w 1653"/>
                  <a:gd name="T11" fmla="*/ 1184 h 1892"/>
                  <a:gd name="T12" fmla="*/ 209 w 1653"/>
                  <a:gd name="T13" fmla="*/ 1381 h 1892"/>
                  <a:gd name="T14" fmla="*/ 325 w 1653"/>
                  <a:gd name="T15" fmla="*/ 1559 h 1892"/>
                  <a:gd name="T16" fmla="*/ 484 w 1653"/>
                  <a:gd name="T17" fmla="*/ 1691 h 1892"/>
                  <a:gd name="T18" fmla="*/ 670 w 1653"/>
                  <a:gd name="T19" fmla="*/ 1769 h 1892"/>
                  <a:gd name="T20" fmla="*/ 870 w 1653"/>
                  <a:gd name="T21" fmla="*/ 1791 h 1892"/>
                  <a:gd name="T22" fmla="*/ 1070 w 1653"/>
                  <a:gd name="T23" fmla="*/ 1754 h 1892"/>
                  <a:gd name="T24" fmla="*/ 1256 w 1653"/>
                  <a:gd name="T25" fmla="*/ 1657 h 1892"/>
                  <a:gd name="T26" fmla="*/ 1406 w 1653"/>
                  <a:gd name="T27" fmla="*/ 1510 h 1892"/>
                  <a:gd name="T28" fmla="*/ 1502 w 1653"/>
                  <a:gd name="T29" fmla="*/ 1331 h 1892"/>
                  <a:gd name="T30" fmla="*/ 1543 w 1653"/>
                  <a:gd name="T31" fmla="*/ 1135 h 1892"/>
                  <a:gd name="T32" fmla="*/ 1526 w 1653"/>
                  <a:gd name="T33" fmla="*/ 934 h 1892"/>
                  <a:gd name="T34" fmla="*/ 1450 w 1653"/>
                  <a:gd name="T35" fmla="*/ 742 h 1892"/>
                  <a:gd name="T36" fmla="*/ 1317 w 1653"/>
                  <a:gd name="T37" fmla="*/ 576 h 1892"/>
                  <a:gd name="T38" fmla="*/ 1147 w 1653"/>
                  <a:gd name="T39" fmla="*/ 462 h 1892"/>
                  <a:gd name="T40" fmla="*/ 955 w 1653"/>
                  <a:gd name="T41" fmla="*/ 402 h 1892"/>
                  <a:gd name="T42" fmla="*/ 51 w 1653"/>
                  <a:gd name="T43" fmla="*/ 0 h 1892"/>
                  <a:gd name="T44" fmla="*/ 89 w 1653"/>
                  <a:gd name="T45" fmla="*/ 6 h 1892"/>
                  <a:gd name="T46" fmla="*/ 193 w 1653"/>
                  <a:gd name="T47" fmla="*/ 27 h 1892"/>
                  <a:gd name="T48" fmla="*/ 345 w 1653"/>
                  <a:gd name="T49" fmla="*/ 62 h 1892"/>
                  <a:gd name="T50" fmla="*/ 534 w 1653"/>
                  <a:gd name="T51" fmla="*/ 109 h 1892"/>
                  <a:gd name="T52" fmla="*/ 742 w 1653"/>
                  <a:gd name="T53" fmla="*/ 171 h 1892"/>
                  <a:gd name="T54" fmla="*/ 954 w 1653"/>
                  <a:gd name="T55" fmla="*/ 244 h 1892"/>
                  <a:gd name="T56" fmla="*/ 1155 w 1653"/>
                  <a:gd name="T57" fmla="*/ 329 h 1892"/>
                  <a:gd name="T58" fmla="*/ 1330 w 1653"/>
                  <a:gd name="T59" fmla="*/ 427 h 1892"/>
                  <a:gd name="T60" fmla="*/ 1462 w 1653"/>
                  <a:gd name="T61" fmla="*/ 537 h 1892"/>
                  <a:gd name="T62" fmla="*/ 1572 w 1653"/>
                  <a:gd name="T63" fmla="*/ 704 h 1892"/>
                  <a:gd name="T64" fmla="*/ 1639 w 1653"/>
                  <a:gd name="T65" fmla="*/ 910 h 1892"/>
                  <a:gd name="T66" fmla="*/ 1650 w 1653"/>
                  <a:gd name="T67" fmla="*/ 1122 h 1892"/>
                  <a:gd name="T68" fmla="*/ 1608 w 1653"/>
                  <a:gd name="T69" fmla="*/ 1330 h 1892"/>
                  <a:gd name="T70" fmla="*/ 1515 w 1653"/>
                  <a:gd name="T71" fmla="*/ 1521 h 1892"/>
                  <a:gd name="T72" fmla="*/ 1371 w 1653"/>
                  <a:gd name="T73" fmla="*/ 1686 h 1892"/>
                  <a:gd name="T74" fmla="*/ 1183 w 1653"/>
                  <a:gd name="T75" fmla="*/ 1810 h 1892"/>
                  <a:gd name="T76" fmla="*/ 977 w 1653"/>
                  <a:gd name="T77" fmla="*/ 1877 h 1892"/>
                  <a:gd name="T78" fmla="*/ 765 w 1653"/>
                  <a:gd name="T79" fmla="*/ 1889 h 1892"/>
                  <a:gd name="T80" fmla="*/ 557 w 1653"/>
                  <a:gd name="T81" fmla="*/ 1847 h 1892"/>
                  <a:gd name="T82" fmla="*/ 366 w 1653"/>
                  <a:gd name="T83" fmla="*/ 1753 h 1892"/>
                  <a:gd name="T84" fmla="*/ 201 w 1653"/>
                  <a:gd name="T85" fmla="*/ 1609 h 1892"/>
                  <a:gd name="T86" fmla="*/ 103 w 1653"/>
                  <a:gd name="T87" fmla="*/ 1459 h 1892"/>
                  <a:gd name="T88" fmla="*/ 47 w 1653"/>
                  <a:gd name="T89" fmla="*/ 1285 h 1892"/>
                  <a:gd name="T90" fmla="*/ 15 w 1653"/>
                  <a:gd name="T91" fmla="*/ 1080 h 1892"/>
                  <a:gd name="T92" fmla="*/ 1 w 1653"/>
                  <a:gd name="T93" fmla="*/ 859 h 1892"/>
                  <a:gd name="T94" fmla="*/ 1 w 1653"/>
                  <a:gd name="T95" fmla="*/ 636 h 1892"/>
                  <a:gd name="T96" fmla="*/ 11 w 1653"/>
                  <a:gd name="T97" fmla="*/ 425 h 1892"/>
                  <a:gd name="T98" fmla="*/ 24 w 1653"/>
                  <a:gd name="T99" fmla="*/ 242 h 1892"/>
                  <a:gd name="T100" fmla="*/ 39 w 1653"/>
                  <a:gd name="T101" fmla="*/ 101 h 1892"/>
                  <a:gd name="T102" fmla="*/ 49 w 1653"/>
                  <a:gd name="T103" fmla="*/ 17 h 1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653" h="1892">
                    <a:moveTo>
                      <a:pt x="820" y="394"/>
                    </a:moveTo>
                    <a:lnTo>
                      <a:pt x="754" y="399"/>
                    </a:lnTo>
                    <a:lnTo>
                      <a:pt x="687" y="411"/>
                    </a:lnTo>
                    <a:lnTo>
                      <a:pt x="621" y="430"/>
                    </a:lnTo>
                    <a:lnTo>
                      <a:pt x="557" y="456"/>
                    </a:lnTo>
                    <a:lnTo>
                      <a:pt x="495" y="488"/>
                    </a:lnTo>
                    <a:lnTo>
                      <a:pt x="434" y="527"/>
                    </a:lnTo>
                    <a:lnTo>
                      <a:pt x="379" y="572"/>
                    </a:lnTo>
                    <a:lnTo>
                      <a:pt x="329" y="621"/>
                    </a:lnTo>
                    <a:lnTo>
                      <a:pt x="285" y="674"/>
                    </a:lnTo>
                    <a:lnTo>
                      <a:pt x="247" y="731"/>
                    </a:lnTo>
                    <a:lnTo>
                      <a:pt x="214" y="791"/>
                    </a:lnTo>
                    <a:lnTo>
                      <a:pt x="189" y="853"/>
                    </a:lnTo>
                    <a:lnTo>
                      <a:pt x="169" y="917"/>
                    </a:lnTo>
                    <a:lnTo>
                      <a:pt x="155" y="983"/>
                    </a:lnTo>
                    <a:lnTo>
                      <a:pt x="147" y="1050"/>
                    </a:lnTo>
                    <a:lnTo>
                      <a:pt x="147" y="1116"/>
                    </a:lnTo>
                    <a:lnTo>
                      <a:pt x="152" y="1184"/>
                    </a:lnTo>
                    <a:lnTo>
                      <a:pt x="165" y="1251"/>
                    </a:lnTo>
                    <a:lnTo>
                      <a:pt x="183" y="1316"/>
                    </a:lnTo>
                    <a:lnTo>
                      <a:pt x="209" y="1381"/>
                    </a:lnTo>
                    <a:lnTo>
                      <a:pt x="241" y="1443"/>
                    </a:lnTo>
                    <a:lnTo>
                      <a:pt x="279" y="1504"/>
                    </a:lnTo>
                    <a:lnTo>
                      <a:pt x="325" y="1559"/>
                    </a:lnTo>
                    <a:lnTo>
                      <a:pt x="374" y="1609"/>
                    </a:lnTo>
                    <a:lnTo>
                      <a:pt x="428" y="1653"/>
                    </a:lnTo>
                    <a:lnTo>
                      <a:pt x="484" y="1691"/>
                    </a:lnTo>
                    <a:lnTo>
                      <a:pt x="544" y="1723"/>
                    </a:lnTo>
                    <a:lnTo>
                      <a:pt x="606" y="1749"/>
                    </a:lnTo>
                    <a:lnTo>
                      <a:pt x="670" y="1769"/>
                    </a:lnTo>
                    <a:lnTo>
                      <a:pt x="737" y="1783"/>
                    </a:lnTo>
                    <a:lnTo>
                      <a:pt x="803" y="1789"/>
                    </a:lnTo>
                    <a:lnTo>
                      <a:pt x="870" y="1791"/>
                    </a:lnTo>
                    <a:lnTo>
                      <a:pt x="938" y="1785"/>
                    </a:lnTo>
                    <a:lnTo>
                      <a:pt x="1004" y="1773"/>
                    </a:lnTo>
                    <a:lnTo>
                      <a:pt x="1070" y="1754"/>
                    </a:lnTo>
                    <a:lnTo>
                      <a:pt x="1133" y="1729"/>
                    </a:lnTo>
                    <a:lnTo>
                      <a:pt x="1197" y="1696"/>
                    </a:lnTo>
                    <a:lnTo>
                      <a:pt x="1256" y="1657"/>
                    </a:lnTo>
                    <a:lnTo>
                      <a:pt x="1311" y="1613"/>
                    </a:lnTo>
                    <a:lnTo>
                      <a:pt x="1361" y="1563"/>
                    </a:lnTo>
                    <a:lnTo>
                      <a:pt x="1406" y="1510"/>
                    </a:lnTo>
                    <a:lnTo>
                      <a:pt x="1444" y="1454"/>
                    </a:lnTo>
                    <a:lnTo>
                      <a:pt x="1476" y="1394"/>
                    </a:lnTo>
                    <a:lnTo>
                      <a:pt x="1502" y="1331"/>
                    </a:lnTo>
                    <a:lnTo>
                      <a:pt x="1522" y="1268"/>
                    </a:lnTo>
                    <a:lnTo>
                      <a:pt x="1535" y="1201"/>
                    </a:lnTo>
                    <a:lnTo>
                      <a:pt x="1543" y="1135"/>
                    </a:lnTo>
                    <a:lnTo>
                      <a:pt x="1543" y="1068"/>
                    </a:lnTo>
                    <a:lnTo>
                      <a:pt x="1538" y="1000"/>
                    </a:lnTo>
                    <a:lnTo>
                      <a:pt x="1526" y="934"/>
                    </a:lnTo>
                    <a:lnTo>
                      <a:pt x="1507" y="868"/>
                    </a:lnTo>
                    <a:lnTo>
                      <a:pt x="1483" y="804"/>
                    </a:lnTo>
                    <a:lnTo>
                      <a:pt x="1450" y="742"/>
                    </a:lnTo>
                    <a:lnTo>
                      <a:pt x="1411" y="682"/>
                    </a:lnTo>
                    <a:lnTo>
                      <a:pt x="1365" y="626"/>
                    </a:lnTo>
                    <a:lnTo>
                      <a:pt x="1317" y="576"/>
                    </a:lnTo>
                    <a:lnTo>
                      <a:pt x="1263" y="532"/>
                    </a:lnTo>
                    <a:lnTo>
                      <a:pt x="1206" y="493"/>
                    </a:lnTo>
                    <a:lnTo>
                      <a:pt x="1147" y="462"/>
                    </a:lnTo>
                    <a:lnTo>
                      <a:pt x="1085" y="435"/>
                    </a:lnTo>
                    <a:lnTo>
                      <a:pt x="1020" y="416"/>
                    </a:lnTo>
                    <a:lnTo>
                      <a:pt x="955" y="402"/>
                    </a:lnTo>
                    <a:lnTo>
                      <a:pt x="888" y="395"/>
                    </a:lnTo>
                    <a:lnTo>
                      <a:pt x="820" y="394"/>
                    </a:lnTo>
                    <a:close/>
                    <a:moveTo>
                      <a:pt x="51" y="0"/>
                    </a:moveTo>
                    <a:lnTo>
                      <a:pt x="55" y="0"/>
                    </a:lnTo>
                    <a:lnTo>
                      <a:pt x="69" y="2"/>
                    </a:lnTo>
                    <a:lnTo>
                      <a:pt x="89" y="6"/>
                    </a:lnTo>
                    <a:lnTo>
                      <a:pt x="117" y="12"/>
                    </a:lnTo>
                    <a:lnTo>
                      <a:pt x="151" y="19"/>
                    </a:lnTo>
                    <a:lnTo>
                      <a:pt x="193" y="27"/>
                    </a:lnTo>
                    <a:lnTo>
                      <a:pt x="239" y="37"/>
                    </a:lnTo>
                    <a:lnTo>
                      <a:pt x="290" y="48"/>
                    </a:lnTo>
                    <a:lnTo>
                      <a:pt x="345" y="62"/>
                    </a:lnTo>
                    <a:lnTo>
                      <a:pt x="406" y="77"/>
                    </a:lnTo>
                    <a:lnTo>
                      <a:pt x="468" y="93"/>
                    </a:lnTo>
                    <a:lnTo>
                      <a:pt x="534" y="109"/>
                    </a:lnTo>
                    <a:lnTo>
                      <a:pt x="602" y="128"/>
                    </a:lnTo>
                    <a:lnTo>
                      <a:pt x="672" y="148"/>
                    </a:lnTo>
                    <a:lnTo>
                      <a:pt x="742" y="171"/>
                    </a:lnTo>
                    <a:lnTo>
                      <a:pt x="813" y="194"/>
                    </a:lnTo>
                    <a:lnTo>
                      <a:pt x="884" y="218"/>
                    </a:lnTo>
                    <a:lnTo>
                      <a:pt x="954" y="244"/>
                    </a:lnTo>
                    <a:lnTo>
                      <a:pt x="1024" y="271"/>
                    </a:lnTo>
                    <a:lnTo>
                      <a:pt x="1090" y="299"/>
                    </a:lnTo>
                    <a:lnTo>
                      <a:pt x="1155" y="329"/>
                    </a:lnTo>
                    <a:lnTo>
                      <a:pt x="1217" y="361"/>
                    </a:lnTo>
                    <a:lnTo>
                      <a:pt x="1275" y="394"/>
                    </a:lnTo>
                    <a:lnTo>
                      <a:pt x="1330" y="427"/>
                    </a:lnTo>
                    <a:lnTo>
                      <a:pt x="1379" y="462"/>
                    </a:lnTo>
                    <a:lnTo>
                      <a:pt x="1423" y="499"/>
                    </a:lnTo>
                    <a:lnTo>
                      <a:pt x="1462" y="537"/>
                    </a:lnTo>
                    <a:lnTo>
                      <a:pt x="1495" y="576"/>
                    </a:lnTo>
                    <a:lnTo>
                      <a:pt x="1537" y="639"/>
                    </a:lnTo>
                    <a:lnTo>
                      <a:pt x="1572" y="704"/>
                    </a:lnTo>
                    <a:lnTo>
                      <a:pt x="1600" y="771"/>
                    </a:lnTo>
                    <a:lnTo>
                      <a:pt x="1623" y="840"/>
                    </a:lnTo>
                    <a:lnTo>
                      <a:pt x="1639" y="910"/>
                    </a:lnTo>
                    <a:lnTo>
                      <a:pt x="1649" y="980"/>
                    </a:lnTo>
                    <a:lnTo>
                      <a:pt x="1653" y="1052"/>
                    </a:lnTo>
                    <a:lnTo>
                      <a:pt x="1650" y="1122"/>
                    </a:lnTo>
                    <a:lnTo>
                      <a:pt x="1642" y="1192"/>
                    </a:lnTo>
                    <a:lnTo>
                      <a:pt x="1628" y="1262"/>
                    </a:lnTo>
                    <a:lnTo>
                      <a:pt x="1608" y="1330"/>
                    </a:lnTo>
                    <a:lnTo>
                      <a:pt x="1582" y="1396"/>
                    </a:lnTo>
                    <a:lnTo>
                      <a:pt x="1551" y="1460"/>
                    </a:lnTo>
                    <a:lnTo>
                      <a:pt x="1515" y="1521"/>
                    </a:lnTo>
                    <a:lnTo>
                      <a:pt x="1472" y="1579"/>
                    </a:lnTo>
                    <a:lnTo>
                      <a:pt x="1423" y="1634"/>
                    </a:lnTo>
                    <a:lnTo>
                      <a:pt x="1371" y="1686"/>
                    </a:lnTo>
                    <a:lnTo>
                      <a:pt x="1311" y="1733"/>
                    </a:lnTo>
                    <a:lnTo>
                      <a:pt x="1248" y="1775"/>
                    </a:lnTo>
                    <a:lnTo>
                      <a:pt x="1183" y="1810"/>
                    </a:lnTo>
                    <a:lnTo>
                      <a:pt x="1116" y="1838"/>
                    </a:lnTo>
                    <a:lnTo>
                      <a:pt x="1047" y="1861"/>
                    </a:lnTo>
                    <a:lnTo>
                      <a:pt x="977" y="1877"/>
                    </a:lnTo>
                    <a:lnTo>
                      <a:pt x="907" y="1888"/>
                    </a:lnTo>
                    <a:lnTo>
                      <a:pt x="835" y="1892"/>
                    </a:lnTo>
                    <a:lnTo>
                      <a:pt x="765" y="1889"/>
                    </a:lnTo>
                    <a:lnTo>
                      <a:pt x="695" y="1881"/>
                    </a:lnTo>
                    <a:lnTo>
                      <a:pt x="625" y="1868"/>
                    </a:lnTo>
                    <a:lnTo>
                      <a:pt x="557" y="1847"/>
                    </a:lnTo>
                    <a:lnTo>
                      <a:pt x="491" y="1822"/>
                    </a:lnTo>
                    <a:lnTo>
                      <a:pt x="426" y="1791"/>
                    </a:lnTo>
                    <a:lnTo>
                      <a:pt x="366" y="1753"/>
                    </a:lnTo>
                    <a:lnTo>
                      <a:pt x="306" y="1711"/>
                    </a:lnTo>
                    <a:lnTo>
                      <a:pt x="252" y="1663"/>
                    </a:lnTo>
                    <a:lnTo>
                      <a:pt x="201" y="1609"/>
                    </a:lnTo>
                    <a:lnTo>
                      <a:pt x="154" y="1549"/>
                    </a:lnTo>
                    <a:lnTo>
                      <a:pt x="125" y="1508"/>
                    </a:lnTo>
                    <a:lnTo>
                      <a:pt x="103" y="1459"/>
                    </a:lnTo>
                    <a:lnTo>
                      <a:pt x="81" y="1405"/>
                    </a:lnTo>
                    <a:lnTo>
                      <a:pt x="63" y="1347"/>
                    </a:lnTo>
                    <a:lnTo>
                      <a:pt x="47" y="1285"/>
                    </a:lnTo>
                    <a:lnTo>
                      <a:pt x="35" y="1220"/>
                    </a:lnTo>
                    <a:lnTo>
                      <a:pt x="24" y="1152"/>
                    </a:lnTo>
                    <a:lnTo>
                      <a:pt x="15" y="1080"/>
                    </a:lnTo>
                    <a:lnTo>
                      <a:pt x="9" y="1007"/>
                    </a:lnTo>
                    <a:lnTo>
                      <a:pt x="4" y="934"/>
                    </a:lnTo>
                    <a:lnTo>
                      <a:pt x="1" y="859"/>
                    </a:lnTo>
                    <a:lnTo>
                      <a:pt x="0" y="785"/>
                    </a:lnTo>
                    <a:lnTo>
                      <a:pt x="0" y="709"/>
                    </a:lnTo>
                    <a:lnTo>
                      <a:pt x="1" y="636"/>
                    </a:lnTo>
                    <a:lnTo>
                      <a:pt x="4" y="563"/>
                    </a:lnTo>
                    <a:lnTo>
                      <a:pt x="7" y="493"/>
                    </a:lnTo>
                    <a:lnTo>
                      <a:pt x="11" y="425"/>
                    </a:lnTo>
                    <a:lnTo>
                      <a:pt x="15" y="360"/>
                    </a:lnTo>
                    <a:lnTo>
                      <a:pt x="19" y="299"/>
                    </a:lnTo>
                    <a:lnTo>
                      <a:pt x="24" y="242"/>
                    </a:lnTo>
                    <a:lnTo>
                      <a:pt x="30" y="190"/>
                    </a:lnTo>
                    <a:lnTo>
                      <a:pt x="34" y="143"/>
                    </a:lnTo>
                    <a:lnTo>
                      <a:pt x="39" y="101"/>
                    </a:lnTo>
                    <a:lnTo>
                      <a:pt x="43" y="66"/>
                    </a:lnTo>
                    <a:lnTo>
                      <a:pt x="46" y="37"/>
                    </a:lnTo>
                    <a:lnTo>
                      <a:pt x="49" y="17"/>
                    </a:lnTo>
                    <a:lnTo>
                      <a:pt x="50" y="4"/>
                    </a:lnTo>
                    <a:lnTo>
                      <a:pt x="51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0" name="Group 76"/>
            <p:cNvGrpSpPr/>
            <p:nvPr/>
          </p:nvGrpSpPr>
          <p:grpSpPr>
            <a:xfrm>
              <a:off x="5767220" y="2423034"/>
              <a:ext cx="650754" cy="714990"/>
              <a:chOff x="2171700" y="1574800"/>
              <a:chExt cx="739776" cy="812800"/>
            </a:xfrm>
            <a:solidFill>
              <a:schemeClr val="accent1"/>
            </a:solidFill>
          </p:grpSpPr>
          <p:sp>
            <p:nvSpPr>
              <p:cNvPr id="27" name="Freeform 33"/>
              <p:cNvSpPr>
                <a:spLocks noEditPoints="1"/>
              </p:cNvSpPr>
              <p:nvPr/>
            </p:nvSpPr>
            <p:spPr bwMode="auto">
              <a:xfrm>
                <a:off x="2292350" y="1700213"/>
                <a:ext cx="498475" cy="687387"/>
              </a:xfrm>
              <a:custGeom>
                <a:avLst/>
                <a:gdLst>
                  <a:gd name="T0" fmla="*/ 813 w 2197"/>
                  <a:gd name="T1" fmla="*/ 324 h 3032"/>
                  <a:gd name="T2" fmla="*/ 519 w 2197"/>
                  <a:gd name="T3" fmla="*/ 505 h 3032"/>
                  <a:gd name="T4" fmla="*/ 329 w 2197"/>
                  <a:gd name="T5" fmla="*/ 783 h 3032"/>
                  <a:gd name="T6" fmla="*/ 281 w 2197"/>
                  <a:gd name="T7" fmla="*/ 1120 h 3032"/>
                  <a:gd name="T8" fmla="*/ 340 w 2197"/>
                  <a:gd name="T9" fmla="*/ 1390 h 3032"/>
                  <a:gd name="T10" fmla="*/ 449 w 2197"/>
                  <a:gd name="T11" fmla="*/ 1594 h 3032"/>
                  <a:gd name="T12" fmla="*/ 575 w 2197"/>
                  <a:gd name="T13" fmla="*/ 1783 h 3032"/>
                  <a:gd name="T14" fmla="*/ 653 w 2197"/>
                  <a:gd name="T15" fmla="*/ 1996 h 3032"/>
                  <a:gd name="T16" fmla="*/ 700 w 2197"/>
                  <a:gd name="T17" fmla="*/ 2142 h 3032"/>
                  <a:gd name="T18" fmla="*/ 1457 w 2197"/>
                  <a:gd name="T19" fmla="*/ 2178 h 3032"/>
                  <a:gd name="T20" fmla="*/ 1539 w 2197"/>
                  <a:gd name="T21" fmla="*/ 2071 h 3032"/>
                  <a:gd name="T22" fmla="*/ 1581 w 2197"/>
                  <a:gd name="T23" fmla="*/ 1864 h 3032"/>
                  <a:gd name="T24" fmla="*/ 1700 w 2197"/>
                  <a:gd name="T25" fmla="*/ 1666 h 3032"/>
                  <a:gd name="T26" fmla="*/ 1817 w 2197"/>
                  <a:gd name="T27" fmla="*/ 1478 h 3032"/>
                  <a:gd name="T28" fmla="*/ 1902 w 2197"/>
                  <a:gd name="T29" fmla="*/ 1238 h 3032"/>
                  <a:gd name="T30" fmla="*/ 1907 w 2197"/>
                  <a:gd name="T31" fmla="*/ 915 h 3032"/>
                  <a:gd name="T32" fmla="*/ 1769 w 2197"/>
                  <a:gd name="T33" fmla="*/ 606 h 3032"/>
                  <a:gd name="T34" fmla="*/ 1513 w 2197"/>
                  <a:gd name="T35" fmla="*/ 382 h 3032"/>
                  <a:gd name="T36" fmla="*/ 1174 w 2197"/>
                  <a:gd name="T37" fmla="*/ 279 h 3032"/>
                  <a:gd name="T38" fmla="*/ 1362 w 2197"/>
                  <a:gd name="T39" fmla="*/ 32 h 3032"/>
                  <a:gd name="T40" fmla="*/ 1747 w 2197"/>
                  <a:gd name="T41" fmla="*/ 204 h 3032"/>
                  <a:gd name="T42" fmla="*/ 2033 w 2197"/>
                  <a:gd name="T43" fmla="*/ 499 h 3032"/>
                  <a:gd name="T44" fmla="*/ 2182 w 2197"/>
                  <a:gd name="T45" fmla="*/ 883 h 3032"/>
                  <a:gd name="T46" fmla="*/ 2180 w 2197"/>
                  <a:gd name="T47" fmla="*/ 1263 h 3032"/>
                  <a:gd name="T48" fmla="*/ 2095 w 2197"/>
                  <a:gd name="T49" fmla="*/ 1542 h 3032"/>
                  <a:gd name="T50" fmla="*/ 1977 w 2197"/>
                  <a:gd name="T51" fmla="*/ 1752 h 3032"/>
                  <a:gd name="T52" fmla="*/ 1857 w 2197"/>
                  <a:gd name="T53" fmla="*/ 1933 h 3032"/>
                  <a:gd name="T54" fmla="*/ 1816 w 2197"/>
                  <a:gd name="T55" fmla="*/ 2095 h 3032"/>
                  <a:gd name="T56" fmla="*/ 1702 w 2197"/>
                  <a:gd name="T57" fmla="*/ 2328 h 3032"/>
                  <a:gd name="T58" fmla="*/ 1611 w 2197"/>
                  <a:gd name="T59" fmla="*/ 2485 h 3032"/>
                  <a:gd name="T60" fmla="*/ 1603 w 2197"/>
                  <a:gd name="T61" fmla="*/ 2631 h 3032"/>
                  <a:gd name="T62" fmla="*/ 1599 w 2197"/>
                  <a:gd name="T63" fmla="*/ 2699 h 3032"/>
                  <a:gd name="T64" fmla="*/ 1566 w 2197"/>
                  <a:gd name="T65" fmla="*/ 2789 h 3032"/>
                  <a:gd name="T66" fmla="*/ 1452 w 2197"/>
                  <a:gd name="T67" fmla="*/ 2888 h 3032"/>
                  <a:gd name="T68" fmla="*/ 1283 w 2197"/>
                  <a:gd name="T69" fmla="*/ 3010 h 3032"/>
                  <a:gd name="T70" fmla="*/ 965 w 2197"/>
                  <a:gd name="T71" fmla="*/ 3030 h 3032"/>
                  <a:gd name="T72" fmla="*/ 825 w 2197"/>
                  <a:gd name="T73" fmla="*/ 2922 h 3032"/>
                  <a:gd name="T74" fmla="*/ 657 w 2197"/>
                  <a:gd name="T75" fmla="*/ 2823 h 3032"/>
                  <a:gd name="T76" fmla="*/ 602 w 2197"/>
                  <a:gd name="T77" fmla="*/ 2718 h 3032"/>
                  <a:gd name="T78" fmla="*/ 597 w 2197"/>
                  <a:gd name="T79" fmla="*/ 2671 h 3032"/>
                  <a:gd name="T80" fmla="*/ 590 w 2197"/>
                  <a:gd name="T81" fmla="*/ 2546 h 3032"/>
                  <a:gd name="T82" fmla="*/ 582 w 2197"/>
                  <a:gd name="T83" fmla="*/ 2406 h 3032"/>
                  <a:gd name="T84" fmla="*/ 408 w 2197"/>
                  <a:gd name="T85" fmla="*/ 2193 h 3032"/>
                  <a:gd name="T86" fmla="*/ 368 w 2197"/>
                  <a:gd name="T87" fmla="*/ 1991 h 3032"/>
                  <a:gd name="T88" fmla="*/ 268 w 2197"/>
                  <a:gd name="T89" fmla="*/ 1821 h 3032"/>
                  <a:gd name="T90" fmla="*/ 149 w 2197"/>
                  <a:gd name="T91" fmla="*/ 1633 h 3032"/>
                  <a:gd name="T92" fmla="*/ 45 w 2197"/>
                  <a:gd name="T93" fmla="*/ 1384 h 3032"/>
                  <a:gd name="T94" fmla="*/ 0 w 2197"/>
                  <a:gd name="T95" fmla="*/ 1054 h 3032"/>
                  <a:gd name="T96" fmla="*/ 87 w 2197"/>
                  <a:gd name="T97" fmla="*/ 644 h 3032"/>
                  <a:gd name="T98" fmla="*/ 323 w 2197"/>
                  <a:gd name="T99" fmla="*/ 310 h 3032"/>
                  <a:gd name="T100" fmla="*/ 672 w 2197"/>
                  <a:gd name="T101" fmla="*/ 83 h 3032"/>
                  <a:gd name="T102" fmla="*/ 1099 w 2197"/>
                  <a:gd name="T103" fmla="*/ 0 h 30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197" h="3032">
                    <a:moveTo>
                      <a:pt x="1099" y="276"/>
                    </a:moveTo>
                    <a:lnTo>
                      <a:pt x="1024" y="279"/>
                    </a:lnTo>
                    <a:lnTo>
                      <a:pt x="951" y="288"/>
                    </a:lnTo>
                    <a:lnTo>
                      <a:pt x="881" y="304"/>
                    </a:lnTo>
                    <a:lnTo>
                      <a:pt x="813" y="324"/>
                    </a:lnTo>
                    <a:lnTo>
                      <a:pt x="747" y="352"/>
                    </a:lnTo>
                    <a:lnTo>
                      <a:pt x="685" y="383"/>
                    </a:lnTo>
                    <a:lnTo>
                      <a:pt x="626" y="419"/>
                    </a:lnTo>
                    <a:lnTo>
                      <a:pt x="571" y="460"/>
                    </a:lnTo>
                    <a:lnTo>
                      <a:pt x="519" y="505"/>
                    </a:lnTo>
                    <a:lnTo>
                      <a:pt x="471" y="553"/>
                    </a:lnTo>
                    <a:lnTo>
                      <a:pt x="429" y="606"/>
                    </a:lnTo>
                    <a:lnTo>
                      <a:pt x="391" y="662"/>
                    </a:lnTo>
                    <a:lnTo>
                      <a:pt x="358" y="721"/>
                    </a:lnTo>
                    <a:lnTo>
                      <a:pt x="329" y="783"/>
                    </a:lnTo>
                    <a:lnTo>
                      <a:pt x="308" y="848"/>
                    </a:lnTo>
                    <a:lnTo>
                      <a:pt x="292" y="915"/>
                    </a:lnTo>
                    <a:lnTo>
                      <a:pt x="282" y="983"/>
                    </a:lnTo>
                    <a:lnTo>
                      <a:pt x="278" y="1054"/>
                    </a:lnTo>
                    <a:lnTo>
                      <a:pt x="281" y="1120"/>
                    </a:lnTo>
                    <a:lnTo>
                      <a:pt x="286" y="1181"/>
                    </a:lnTo>
                    <a:lnTo>
                      <a:pt x="295" y="1238"/>
                    </a:lnTo>
                    <a:lnTo>
                      <a:pt x="308" y="1292"/>
                    </a:lnTo>
                    <a:lnTo>
                      <a:pt x="323" y="1343"/>
                    </a:lnTo>
                    <a:lnTo>
                      <a:pt x="340" y="1390"/>
                    </a:lnTo>
                    <a:lnTo>
                      <a:pt x="359" y="1435"/>
                    </a:lnTo>
                    <a:lnTo>
                      <a:pt x="380" y="1478"/>
                    </a:lnTo>
                    <a:lnTo>
                      <a:pt x="402" y="1518"/>
                    </a:lnTo>
                    <a:lnTo>
                      <a:pt x="426" y="1557"/>
                    </a:lnTo>
                    <a:lnTo>
                      <a:pt x="449" y="1594"/>
                    </a:lnTo>
                    <a:lnTo>
                      <a:pt x="474" y="1630"/>
                    </a:lnTo>
                    <a:lnTo>
                      <a:pt x="496" y="1665"/>
                    </a:lnTo>
                    <a:lnTo>
                      <a:pt x="523" y="1704"/>
                    </a:lnTo>
                    <a:lnTo>
                      <a:pt x="550" y="1744"/>
                    </a:lnTo>
                    <a:lnTo>
                      <a:pt x="575" y="1783"/>
                    </a:lnTo>
                    <a:lnTo>
                      <a:pt x="597" y="1823"/>
                    </a:lnTo>
                    <a:lnTo>
                      <a:pt x="617" y="1864"/>
                    </a:lnTo>
                    <a:lnTo>
                      <a:pt x="632" y="1906"/>
                    </a:lnTo>
                    <a:lnTo>
                      <a:pt x="645" y="1950"/>
                    </a:lnTo>
                    <a:lnTo>
                      <a:pt x="653" y="1996"/>
                    </a:lnTo>
                    <a:lnTo>
                      <a:pt x="655" y="2044"/>
                    </a:lnTo>
                    <a:lnTo>
                      <a:pt x="658" y="2071"/>
                    </a:lnTo>
                    <a:lnTo>
                      <a:pt x="669" y="2097"/>
                    </a:lnTo>
                    <a:lnTo>
                      <a:pt x="682" y="2121"/>
                    </a:lnTo>
                    <a:lnTo>
                      <a:pt x="700" y="2142"/>
                    </a:lnTo>
                    <a:lnTo>
                      <a:pt x="720" y="2162"/>
                    </a:lnTo>
                    <a:lnTo>
                      <a:pt x="740" y="2178"/>
                    </a:lnTo>
                    <a:lnTo>
                      <a:pt x="759" y="2193"/>
                    </a:lnTo>
                    <a:lnTo>
                      <a:pt x="1438" y="2193"/>
                    </a:lnTo>
                    <a:lnTo>
                      <a:pt x="1457" y="2178"/>
                    </a:lnTo>
                    <a:lnTo>
                      <a:pt x="1478" y="2162"/>
                    </a:lnTo>
                    <a:lnTo>
                      <a:pt x="1498" y="2142"/>
                    </a:lnTo>
                    <a:lnTo>
                      <a:pt x="1515" y="2121"/>
                    </a:lnTo>
                    <a:lnTo>
                      <a:pt x="1529" y="2097"/>
                    </a:lnTo>
                    <a:lnTo>
                      <a:pt x="1539" y="2071"/>
                    </a:lnTo>
                    <a:lnTo>
                      <a:pt x="1542" y="2044"/>
                    </a:lnTo>
                    <a:lnTo>
                      <a:pt x="1545" y="1996"/>
                    </a:lnTo>
                    <a:lnTo>
                      <a:pt x="1553" y="1950"/>
                    </a:lnTo>
                    <a:lnTo>
                      <a:pt x="1565" y="1906"/>
                    </a:lnTo>
                    <a:lnTo>
                      <a:pt x="1581" y="1864"/>
                    </a:lnTo>
                    <a:lnTo>
                      <a:pt x="1600" y="1824"/>
                    </a:lnTo>
                    <a:lnTo>
                      <a:pt x="1623" y="1783"/>
                    </a:lnTo>
                    <a:lnTo>
                      <a:pt x="1647" y="1744"/>
                    </a:lnTo>
                    <a:lnTo>
                      <a:pt x="1673" y="1705"/>
                    </a:lnTo>
                    <a:lnTo>
                      <a:pt x="1700" y="1666"/>
                    </a:lnTo>
                    <a:lnTo>
                      <a:pt x="1724" y="1631"/>
                    </a:lnTo>
                    <a:lnTo>
                      <a:pt x="1748" y="1595"/>
                    </a:lnTo>
                    <a:lnTo>
                      <a:pt x="1772" y="1558"/>
                    </a:lnTo>
                    <a:lnTo>
                      <a:pt x="1796" y="1518"/>
                    </a:lnTo>
                    <a:lnTo>
                      <a:pt x="1817" y="1478"/>
                    </a:lnTo>
                    <a:lnTo>
                      <a:pt x="1839" y="1435"/>
                    </a:lnTo>
                    <a:lnTo>
                      <a:pt x="1858" y="1390"/>
                    </a:lnTo>
                    <a:lnTo>
                      <a:pt x="1875" y="1343"/>
                    </a:lnTo>
                    <a:lnTo>
                      <a:pt x="1890" y="1292"/>
                    </a:lnTo>
                    <a:lnTo>
                      <a:pt x="1902" y="1238"/>
                    </a:lnTo>
                    <a:lnTo>
                      <a:pt x="1911" y="1181"/>
                    </a:lnTo>
                    <a:lnTo>
                      <a:pt x="1917" y="1120"/>
                    </a:lnTo>
                    <a:lnTo>
                      <a:pt x="1919" y="1054"/>
                    </a:lnTo>
                    <a:lnTo>
                      <a:pt x="1916" y="983"/>
                    </a:lnTo>
                    <a:lnTo>
                      <a:pt x="1907" y="915"/>
                    </a:lnTo>
                    <a:lnTo>
                      <a:pt x="1890" y="847"/>
                    </a:lnTo>
                    <a:lnTo>
                      <a:pt x="1868" y="783"/>
                    </a:lnTo>
                    <a:lnTo>
                      <a:pt x="1841" y="721"/>
                    </a:lnTo>
                    <a:lnTo>
                      <a:pt x="1807" y="661"/>
                    </a:lnTo>
                    <a:lnTo>
                      <a:pt x="1769" y="606"/>
                    </a:lnTo>
                    <a:lnTo>
                      <a:pt x="1726" y="553"/>
                    </a:lnTo>
                    <a:lnTo>
                      <a:pt x="1679" y="505"/>
                    </a:lnTo>
                    <a:lnTo>
                      <a:pt x="1628" y="460"/>
                    </a:lnTo>
                    <a:lnTo>
                      <a:pt x="1572" y="418"/>
                    </a:lnTo>
                    <a:lnTo>
                      <a:pt x="1513" y="382"/>
                    </a:lnTo>
                    <a:lnTo>
                      <a:pt x="1451" y="352"/>
                    </a:lnTo>
                    <a:lnTo>
                      <a:pt x="1385" y="324"/>
                    </a:lnTo>
                    <a:lnTo>
                      <a:pt x="1317" y="304"/>
                    </a:lnTo>
                    <a:lnTo>
                      <a:pt x="1246" y="288"/>
                    </a:lnTo>
                    <a:lnTo>
                      <a:pt x="1174" y="279"/>
                    </a:lnTo>
                    <a:lnTo>
                      <a:pt x="1099" y="276"/>
                    </a:lnTo>
                    <a:close/>
                    <a:moveTo>
                      <a:pt x="1099" y="0"/>
                    </a:moveTo>
                    <a:lnTo>
                      <a:pt x="1188" y="3"/>
                    </a:lnTo>
                    <a:lnTo>
                      <a:pt x="1277" y="15"/>
                    </a:lnTo>
                    <a:lnTo>
                      <a:pt x="1362" y="32"/>
                    </a:lnTo>
                    <a:lnTo>
                      <a:pt x="1446" y="54"/>
                    </a:lnTo>
                    <a:lnTo>
                      <a:pt x="1525" y="83"/>
                    </a:lnTo>
                    <a:lnTo>
                      <a:pt x="1603" y="118"/>
                    </a:lnTo>
                    <a:lnTo>
                      <a:pt x="1676" y="159"/>
                    </a:lnTo>
                    <a:lnTo>
                      <a:pt x="1747" y="204"/>
                    </a:lnTo>
                    <a:lnTo>
                      <a:pt x="1813" y="255"/>
                    </a:lnTo>
                    <a:lnTo>
                      <a:pt x="1875" y="310"/>
                    </a:lnTo>
                    <a:lnTo>
                      <a:pt x="1932" y="368"/>
                    </a:lnTo>
                    <a:lnTo>
                      <a:pt x="1985" y="433"/>
                    </a:lnTo>
                    <a:lnTo>
                      <a:pt x="2033" y="499"/>
                    </a:lnTo>
                    <a:lnTo>
                      <a:pt x="2075" y="570"/>
                    </a:lnTo>
                    <a:lnTo>
                      <a:pt x="2111" y="644"/>
                    </a:lnTo>
                    <a:lnTo>
                      <a:pt x="2140" y="722"/>
                    </a:lnTo>
                    <a:lnTo>
                      <a:pt x="2165" y="801"/>
                    </a:lnTo>
                    <a:lnTo>
                      <a:pt x="2182" y="883"/>
                    </a:lnTo>
                    <a:lnTo>
                      <a:pt x="2194" y="968"/>
                    </a:lnTo>
                    <a:lnTo>
                      <a:pt x="2197" y="1054"/>
                    </a:lnTo>
                    <a:lnTo>
                      <a:pt x="2195" y="1128"/>
                    </a:lnTo>
                    <a:lnTo>
                      <a:pt x="2189" y="1197"/>
                    </a:lnTo>
                    <a:lnTo>
                      <a:pt x="2180" y="1263"/>
                    </a:lnTo>
                    <a:lnTo>
                      <a:pt x="2168" y="1326"/>
                    </a:lnTo>
                    <a:lnTo>
                      <a:pt x="2153" y="1384"/>
                    </a:lnTo>
                    <a:lnTo>
                      <a:pt x="2136" y="1440"/>
                    </a:lnTo>
                    <a:lnTo>
                      <a:pt x="2116" y="1493"/>
                    </a:lnTo>
                    <a:lnTo>
                      <a:pt x="2095" y="1542"/>
                    </a:lnTo>
                    <a:lnTo>
                      <a:pt x="2072" y="1588"/>
                    </a:lnTo>
                    <a:lnTo>
                      <a:pt x="2050" y="1632"/>
                    </a:lnTo>
                    <a:lnTo>
                      <a:pt x="2025" y="1675"/>
                    </a:lnTo>
                    <a:lnTo>
                      <a:pt x="2001" y="1714"/>
                    </a:lnTo>
                    <a:lnTo>
                      <a:pt x="1977" y="1752"/>
                    </a:lnTo>
                    <a:lnTo>
                      <a:pt x="1953" y="1787"/>
                    </a:lnTo>
                    <a:lnTo>
                      <a:pt x="1929" y="1820"/>
                    </a:lnTo>
                    <a:lnTo>
                      <a:pt x="1902" y="1862"/>
                    </a:lnTo>
                    <a:lnTo>
                      <a:pt x="1877" y="1899"/>
                    </a:lnTo>
                    <a:lnTo>
                      <a:pt x="1857" y="1933"/>
                    </a:lnTo>
                    <a:lnTo>
                      <a:pt x="1841" y="1963"/>
                    </a:lnTo>
                    <a:lnTo>
                      <a:pt x="1830" y="1991"/>
                    </a:lnTo>
                    <a:lnTo>
                      <a:pt x="1822" y="2019"/>
                    </a:lnTo>
                    <a:lnTo>
                      <a:pt x="1819" y="2044"/>
                    </a:lnTo>
                    <a:lnTo>
                      <a:pt x="1816" y="2095"/>
                    </a:lnTo>
                    <a:lnTo>
                      <a:pt x="1806" y="2145"/>
                    </a:lnTo>
                    <a:lnTo>
                      <a:pt x="1790" y="2193"/>
                    </a:lnTo>
                    <a:lnTo>
                      <a:pt x="1766" y="2240"/>
                    </a:lnTo>
                    <a:lnTo>
                      <a:pt x="1738" y="2285"/>
                    </a:lnTo>
                    <a:lnTo>
                      <a:pt x="1702" y="2328"/>
                    </a:lnTo>
                    <a:lnTo>
                      <a:pt x="1662" y="2369"/>
                    </a:lnTo>
                    <a:lnTo>
                      <a:pt x="1615" y="2406"/>
                    </a:lnTo>
                    <a:lnTo>
                      <a:pt x="1614" y="2429"/>
                    </a:lnTo>
                    <a:lnTo>
                      <a:pt x="1613" y="2456"/>
                    </a:lnTo>
                    <a:lnTo>
                      <a:pt x="1611" y="2485"/>
                    </a:lnTo>
                    <a:lnTo>
                      <a:pt x="1609" y="2515"/>
                    </a:lnTo>
                    <a:lnTo>
                      <a:pt x="1607" y="2546"/>
                    </a:lnTo>
                    <a:lnTo>
                      <a:pt x="1606" y="2576"/>
                    </a:lnTo>
                    <a:lnTo>
                      <a:pt x="1604" y="2605"/>
                    </a:lnTo>
                    <a:lnTo>
                      <a:pt x="1603" y="2631"/>
                    </a:lnTo>
                    <a:lnTo>
                      <a:pt x="1601" y="2653"/>
                    </a:lnTo>
                    <a:lnTo>
                      <a:pt x="1600" y="2671"/>
                    </a:lnTo>
                    <a:lnTo>
                      <a:pt x="1600" y="2682"/>
                    </a:lnTo>
                    <a:lnTo>
                      <a:pt x="1599" y="2685"/>
                    </a:lnTo>
                    <a:lnTo>
                      <a:pt x="1599" y="2699"/>
                    </a:lnTo>
                    <a:lnTo>
                      <a:pt x="1597" y="2715"/>
                    </a:lnTo>
                    <a:lnTo>
                      <a:pt x="1592" y="2732"/>
                    </a:lnTo>
                    <a:lnTo>
                      <a:pt x="1587" y="2750"/>
                    </a:lnTo>
                    <a:lnTo>
                      <a:pt x="1578" y="2770"/>
                    </a:lnTo>
                    <a:lnTo>
                      <a:pt x="1566" y="2789"/>
                    </a:lnTo>
                    <a:lnTo>
                      <a:pt x="1552" y="2809"/>
                    </a:lnTo>
                    <a:lnTo>
                      <a:pt x="1533" y="2831"/>
                    </a:lnTo>
                    <a:lnTo>
                      <a:pt x="1511" y="2850"/>
                    </a:lnTo>
                    <a:lnTo>
                      <a:pt x="1483" y="2870"/>
                    </a:lnTo>
                    <a:lnTo>
                      <a:pt x="1452" y="2888"/>
                    </a:lnTo>
                    <a:lnTo>
                      <a:pt x="1415" y="2906"/>
                    </a:lnTo>
                    <a:lnTo>
                      <a:pt x="1372" y="2922"/>
                    </a:lnTo>
                    <a:lnTo>
                      <a:pt x="1347" y="2953"/>
                    </a:lnTo>
                    <a:lnTo>
                      <a:pt x="1317" y="2983"/>
                    </a:lnTo>
                    <a:lnTo>
                      <a:pt x="1283" y="3010"/>
                    </a:lnTo>
                    <a:lnTo>
                      <a:pt x="1259" y="3022"/>
                    </a:lnTo>
                    <a:lnTo>
                      <a:pt x="1233" y="3030"/>
                    </a:lnTo>
                    <a:lnTo>
                      <a:pt x="1205" y="3032"/>
                    </a:lnTo>
                    <a:lnTo>
                      <a:pt x="992" y="3032"/>
                    </a:lnTo>
                    <a:lnTo>
                      <a:pt x="965" y="3030"/>
                    </a:lnTo>
                    <a:lnTo>
                      <a:pt x="939" y="3022"/>
                    </a:lnTo>
                    <a:lnTo>
                      <a:pt x="915" y="3010"/>
                    </a:lnTo>
                    <a:lnTo>
                      <a:pt x="881" y="2983"/>
                    </a:lnTo>
                    <a:lnTo>
                      <a:pt x="850" y="2953"/>
                    </a:lnTo>
                    <a:lnTo>
                      <a:pt x="825" y="2922"/>
                    </a:lnTo>
                    <a:lnTo>
                      <a:pt x="780" y="2904"/>
                    </a:lnTo>
                    <a:lnTo>
                      <a:pt x="741" y="2886"/>
                    </a:lnTo>
                    <a:lnTo>
                      <a:pt x="707" y="2866"/>
                    </a:lnTo>
                    <a:lnTo>
                      <a:pt x="680" y="2844"/>
                    </a:lnTo>
                    <a:lnTo>
                      <a:pt x="657" y="2823"/>
                    </a:lnTo>
                    <a:lnTo>
                      <a:pt x="639" y="2800"/>
                    </a:lnTo>
                    <a:lnTo>
                      <a:pt x="626" y="2779"/>
                    </a:lnTo>
                    <a:lnTo>
                      <a:pt x="614" y="2757"/>
                    </a:lnTo>
                    <a:lnTo>
                      <a:pt x="607" y="2737"/>
                    </a:lnTo>
                    <a:lnTo>
                      <a:pt x="602" y="2718"/>
                    </a:lnTo>
                    <a:lnTo>
                      <a:pt x="599" y="2701"/>
                    </a:lnTo>
                    <a:lnTo>
                      <a:pt x="598" y="2685"/>
                    </a:lnTo>
                    <a:lnTo>
                      <a:pt x="598" y="2685"/>
                    </a:lnTo>
                    <a:lnTo>
                      <a:pt x="598" y="2682"/>
                    </a:lnTo>
                    <a:lnTo>
                      <a:pt x="597" y="2671"/>
                    </a:lnTo>
                    <a:lnTo>
                      <a:pt x="596" y="2653"/>
                    </a:lnTo>
                    <a:lnTo>
                      <a:pt x="595" y="2631"/>
                    </a:lnTo>
                    <a:lnTo>
                      <a:pt x="594" y="2605"/>
                    </a:lnTo>
                    <a:lnTo>
                      <a:pt x="592" y="2576"/>
                    </a:lnTo>
                    <a:lnTo>
                      <a:pt x="590" y="2546"/>
                    </a:lnTo>
                    <a:lnTo>
                      <a:pt x="588" y="2515"/>
                    </a:lnTo>
                    <a:lnTo>
                      <a:pt x="587" y="2485"/>
                    </a:lnTo>
                    <a:lnTo>
                      <a:pt x="585" y="2456"/>
                    </a:lnTo>
                    <a:lnTo>
                      <a:pt x="584" y="2429"/>
                    </a:lnTo>
                    <a:lnTo>
                      <a:pt x="582" y="2406"/>
                    </a:lnTo>
                    <a:lnTo>
                      <a:pt x="536" y="2369"/>
                    </a:lnTo>
                    <a:lnTo>
                      <a:pt x="495" y="2328"/>
                    </a:lnTo>
                    <a:lnTo>
                      <a:pt x="460" y="2285"/>
                    </a:lnTo>
                    <a:lnTo>
                      <a:pt x="432" y="2240"/>
                    </a:lnTo>
                    <a:lnTo>
                      <a:pt x="408" y="2193"/>
                    </a:lnTo>
                    <a:lnTo>
                      <a:pt x="392" y="2145"/>
                    </a:lnTo>
                    <a:lnTo>
                      <a:pt x="382" y="2095"/>
                    </a:lnTo>
                    <a:lnTo>
                      <a:pt x="378" y="2044"/>
                    </a:lnTo>
                    <a:lnTo>
                      <a:pt x="376" y="2019"/>
                    </a:lnTo>
                    <a:lnTo>
                      <a:pt x="368" y="1991"/>
                    </a:lnTo>
                    <a:lnTo>
                      <a:pt x="357" y="1963"/>
                    </a:lnTo>
                    <a:lnTo>
                      <a:pt x="341" y="1933"/>
                    </a:lnTo>
                    <a:lnTo>
                      <a:pt x="320" y="1899"/>
                    </a:lnTo>
                    <a:lnTo>
                      <a:pt x="297" y="1862"/>
                    </a:lnTo>
                    <a:lnTo>
                      <a:pt x="268" y="1821"/>
                    </a:lnTo>
                    <a:lnTo>
                      <a:pt x="245" y="1788"/>
                    </a:lnTo>
                    <a:lnTo>
                      <a:pt x="222" y="1752"/>
                    </a:lnTo>
                    <a:lnTo>
                      <a:pt x="197" y="1714"/>
                    </a:lnTo>
                    <a:lnTo>
                      <a:pt x="173" y="1675"/>
                    </a:lnTo>
                    <a:lnTo>
                      <a:pt x="149" y="1633"/>
                    </a:lnTo>
                    <a:lnTo>
                      <a:pt x="125" y="1588"/>
                    </a:lnTo>
                    <a:lnTo>
                      <a:pt x="102" y="1542"/>
                    </a:lnTo>
                    <a:lnTo>
                      <a:pt x="82" y="1493"/>
                    </a:lnTo>
                    <a:lnTo>
                      <a:pt x="62" y="1440"/>
                    </a:lnTo>
                    <a:lnTo>
                      <a:pt x="45" y="1384"/>
                    </a:lnTo>
                    <a:lnTo>
                      <a:pt x="30" y="1326"/>
                    </a:lnTo>
                    <a:lnTo>
                      <a:pt x="17" y="1263"/>
                    </a:lnTo>
                    <a:lnTo>
                      <a:pt x="8" y="1197"/>
                    </a:lnTo>
                    <a:lnTo>
                      <a:pt x="3" y="1128"/>
                    </a:lnTo>
                    <a:lnTo>
                      <a:pt x="0" y="1054"/>
                    </a:lnTo>
                    <a:lnTo>
                      <a:pt x="4" y="968"/>
                    </a:lnTo>
                    <a:lnTo>
                      <a:pt x="15" y="883"/>
                    </a:lnTo>
                    <a:lnTo>
                      <a:pt x="32" y="801"/>
                    </a:lnTo>
                    <a:lnTo>
                      <a:pt x="57" y="722"/>
                    </a:lnTo>
                    <a:lnTo>
                      <a:pt x="87" y="644"/>
                    </a:lnTo>
                    <a:lnTo>
                      <a:pt x="123" y="570"/>
                    </a:lnTo>
                    <a:lnTo>
                      <a:pt x="165" y="499"/>
                    </a:lnTo>
                    <a:lnTo>
                      <a:pt x="213" y="433"/>
                    </a:lnTo>
                    <a:lnTo>
                      <a:pt x="266" y="368"/>
                    </a:lnTo>
                    <a:lnTo>
                      <a:pt x="323" y="310"/>
                    </a:lnTo>
                    <a:lnTo>
                      <a:pt x="385" y="255"/>
                    </a:lnTo>
                    <a:lnTo>
                      <a:pt x="451" y="204"/>
                    </a:lnTo>
                    <a:lnTo>
                      <a:pt x="521" y="159"/>
                    </a:lnTo>
                    <a:lnTo>
                      <a:pt x="595" y="118"/>
                    </a:lnTo>
                    <a:lnTo>
                      <a:pt x="672" y="83"/>
                    </a:lnTo>
                    <a:lnTo>
                      <a:pt x="753" y="54"/>
                    </a:lnTo>
                    <a:lnTo>
                      <a:pt x="836" y="32"/>
                    </a:lnTo>
                    <a:lnTo>
                      <a:pt x="921" y="15"/>
                    </a:lnTo>
                    <a:lnTo>
                      <a:pt x="1009" y="3"/>
                    </a:lnTo>
                    <a:lnTo>
                      <a:pt x="109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" name="Freeform 34"/>
              <p:cNvSpPr>
                <a:spLocks/>
              </p:cNvSpPr>
              <p:nvPr/>
            </p:nvSpPr>
            <p:spPr bwMode="auto">
              <a:xfrm>
                <a:off x="2525713" y="1574800"/>
                <a:ext cx="31750" cy="79375"/>
              </a:xfrm>
              <a:custGeom>
                <a:avLst/>
                <a:gdLst>
                  <a:gd name="T0" fmla="*/ 69 w 138"/>
                  <a:gd name="T1" fmla="*/ 0 h 344"/>
                  <a:gd name="T2" fmla="*/ 69 w 138"/>
                  <a:gd name="T3" fmla="*/ 0 h 344"/>
                  <a:gd name="T4" fmla="*/ 87 w 138"/>
                  <a:gd name="T5" fmla="*/ 3 h 344"/>
                  <a:gd name="T6" fmla="*/ 104 w 138"/>
                  <a:gd name="T7" fmla="*/ 9 h 344"/>
                  <a:gd name="T8" fmla="*/ 118 w 138"/>
                  <a:gd name="T9" fmla="*/ 21 h 344"/>
                  <a:gd name="T10" fmla="*/ 129 w 138"/>
                  <a:gd name="T11" fmla="*/ 34 h 344"/>
                  <a:gd name="T12" fmla="*/ 136 w 138"/>
                  <a:gd name="T13" fmla="*/ 51 h 344"/>
                  <a:gd name="T14" fmla="*/ 138 w 138"/>
                  <a:gd name="T15" fmla="*/ 69 h 344"/>
                  <a:gd name="T16" fmla="*/ 138 w 138"/>
                  <a:gd name="T17" fmla="*/ 275 h 344"/>
                  <a:gd name="T18" fmla="*/ 136 w 138"/>
                  <a:gd name="T19" fmla="*/ 294 h 344"/>
                  <a:gd name="T20" fmla="*/ 129 w 138"/>
                  <a:gd name="T21" fmla="*/ 310 h 344"/>
                  <a:gd name="T22" fmla="*/ 118 w 138"/>
                  <a:gd name="T23" fmla="*/ 325 h 344"/>
                  <a:gd name="T24" fmla="*/ 104 w 138"/>
                  <a:gd name="T25" fmla="*/ 335 h 344"/>
                  <a:gd name="T26" fmla="*/ 87 w 138"/>
                  <a:gd name="T27" fmla="*/ 342 h 344"/>
                  <a:gd name="T28" fmla="*/ 69 w 138"/>
                  <a:gd name="T29" fmla="*/ 344 h 344"/>
                  <a:gd name="T30" fmla="*/ 51 w 138"/>
                  <a:gd name="T31" fmla="*/ 342 h 344"/>
                  <a:gd name="T32" fmla="*/ 34 w 138"/>
                  <a:gd name="T33" fmla="*/ 335 h 344"/>
                  <a:gd name="T34" fmla="*/ 20 w 138"/>
                  <a:gd name="T35" fmla="*/ 325 h 344"/>
                  <a:gd name="T36" fmla="*/ 9 w 138"/>
                  <a:gd name="T37" fmla="*/ 310 h 344"/>
                  <a:gd name="T38" fmla="*/ 2 w 138"/>
                  <a:gd name="T39" fmla="*/ 294 h 344"/>
                  <a:gd name="T40" fmla="*/ 0 w 138"/>
                  <a:gd name="T41" fmla="*/ 275 h 344"/>
                  <a:gd name="T42" fmla="*/ 0 w 138"/>
                  <a:gd name="T43" fmla="*/ 69 h 344"/>
                  <a:gd name="T44" fmla="*/ 2 w 138"/>
                  <a:gd name="T45" fmla="*/ 51 h 344"/>
                  <a:gd name="T46" fmla="*/ 9 w 138"/>
                  <a:gd name="T47" fmla="*/ 34 h 344"/>
                  <a:gd name="T48" fmla="*/ 20 w 138"/>
                  <a:gd name="T49" fmla="*/ 21 h 344"/>
                  <a:gd name="T50" fmla="*/ 34 w 138"/>
                  <a:gd name="T51" fmla="*/ 9 h 344"/>
                  <a:gd name="T52" fmla="*/ 51 w 138"/>
                  <a:gd name="T53" fmla="*/ 3 h 344"/>
                  <a:gd name="T54" fmla="*/ 69 w 138"/>
                  <a:gd name="T55" fmla="*/ 0 h 3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38" h="344">
                    <a:moveTo>
                      <a:pt x="69" y="0"/>
                    </a:moveTo>
                    <a:lnTo>
                      <a:pt x="69" y="0"/>
                    </a:lnTo>
                    <a:lnTo>
                      <a:pt x="87" y="3"/>
                    </a:lnTo>
                    <a:lnTo>
                      <a:pt x="104" y="9"/>
                    </a:lnTo>
                    <a:lnTo>
                      <a:pt x="118" y="21"/>
                    </a:lnTo>
                    <a:lnTo>
                      <a:pt x="129" y="34"/>
                    </a:lnTo>
                    <a:lnTo>
                      <a:pt x="136" y="51"/>
                    </a:lnTo>
                    <a:lnTo>
                      <a:pt x="138" y="69"/>
                    </a:lnTo>
                    <a:lnTo>
                      <a:pt x="138" y="275"/>
                    </a:lnTo>
                    <a:lnTo>
                      <a:pt x="136" y="294"/>
                    </a:lnTo>
                    <a:lnTo>
                      <a:pt x="129" y="310"/>
                    </a:lnTo>
                    <a:lnTo>
                      <a:pt x="118" y="325"/>
                    </a:lnTo>
                    <a:lnTo>
                      <a:pt x="104" y="335"/>
                    </a:lnTo>
                    <a:lnTo>
                      <a:pt x="87" y="342"/>
                    </a:lnTo>
                    <a:lnTo>
                      <a:pt x="69" y="344"/>
                    </a:lnTo>
                    <a:lnTo>
                      <a:pt x="51" y="342"/>
                    </a:lnTo>
                    <a:lnTo>
                      <a:pt x="34" y="335"/>
                    </a:lnTo>
                    <a:lnTo>
                      <a:pt x="20" y="325"/>
                    </a:lnTo>
                    <a:lnTo>
                      <a:pt x="9" y="310"/>
                    </a:lnTo>
                    <a:lnTo>
                      <a:pt x="2" y="294"/>
                    </a:lnTo>
                    <a:lnTo>
                      <a:pt x="0" y="275"/>
                    </a:lnTo>
                    <a:lnTo>
                      <a:pt x="0" y="69"/>
                    </a:lnTo>
                    <a:lnTo>
                      <a:pt x="2" y="51"/>
                    </a:lnTo>
                    <a:lnTo>
                      <a:pt x="9" y="34"/>
                    </a:lnTo>
                    <a:lnTo>
                      <a:pt x="20" y="21"/>
                    </a:lnTo>
                    <a:lnTo>
                      <a:pt x="34" y="9"/>
                    </a:lnTo>
                    <a:lnTo>
                      <a:pt x="51" y="3"/>
                    </a:lnTo>
                    <a:lnTo>
                      <a:pt x="6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" name="Freeform 35"/>
              <p:cNvSpPr>
                <a:spLocks/>
              </p:cNvSpPr>
              <p:nvPr/>
            </p:nvSpPr>
            <p:spPr bwMode="auto">
              <a:xfrm>
                <a:off x="2349500" y="1622425"/>
                <a:ext cx="53975" cy="71437"/>
              </a:xfrm>
              <a:custGeom>
                <a:avLst/>
                <a:gdLst>
                  <a:gd name="T0" fmla="*/ 69 w 243"/>
                  <a:gd name="T1" fmla="*/ 0 h 317"/>
                  <a:gd name="T2" fmla="*/ 87 w 243"/>
                  <a:gd name="T3" fmla="*/ 2 h 317"/>
                  <a:gd name="T4" fmla="*/ 103 w 243"/>
                  <a:gd name="T5" fmla="*/ 9 h 317"/>
                  <a:gd name="T6" fmla="*/ 118 w 243"/>
                  <a:gd name="T7" fmla="*/ 20 h 317"/>
                  <a:gd name="T8" fmla="*/ 129 w 243"/>
                  <a:gd name="T9" fmla="*/ 34 h 317"/>
                  <a:gd name="T10" fmla="*/ 233 w 243"/>
                  <a:gd name="T11" fmla="*/ 214 h 317"/>
                  <a:gd name="T12" fmla="*/ 240 w 243"/>
                  <a:gd name="T13" fmla="*/ 230 h 317"/>
                  <a:gd name="T14" fmla="*/ 243 w 243"/>
                  <a:gd name="T15" fmla="*/ 248 h 317"/>
                  <a:gd name="T16" fmla="*/ 240 w 243"/>
                  <a:gd name="T17" fmla="*/ 265 h 317"/>
                  <a:gd name="T18" fmla="*/ 233 w 243"/>
                  <a:gd name="T19" fmla="*/ 282 h 317"/>
                  <a:gd name="T20" fmla="*/ 223 w 243"/>
                  <a:gd name="T21" fmla="*/ 297 h 317"/>
                  <a:gd name="T22" fmla="*/ 209 w 243"/>
                  <a:gd name="T23" fmla="*/ 308 h 317"/>
                  <a:gd name="T24" fmla="*/ 191 w 243"/>
                  <a:gd name="T25" fmla="*/ 315 h 317"/>
                  <a:gd name="T26" fmla="*/ 173 w 243"/>
                  <a:gd name="T27" fmla="*/ 317 h 317"/>
                  <a:gd name="T28" fmla="*/ 155 w 243"/>
                  <a:gd name="T29" fmla="*/ 315 h 317"/>
                  <a:gd name="T30" fmla="*/ 139 w 243"/>
                  <a:gd name="T31" fmla="*/ 308 h 317"/>
                  <a:gd name="T32" fmla="*/ 125 w 243"/>
                  <a:gd name="T33" fmla="*/ 297 h 317"/>
                  <a:gd name="T34" fmla="*/ 113 w 243"/>
                  <a:gd name="T35" fmla="*/ 282 h 317"/>
                  <a:gd name="T36" fmla="*/ 9 w 243"/>
                  <a:gd name="T37" fmla="*/ 103 h 317"/>
                  <a:gd name="T38" fmla="*/ 2 w 243"/>
                  <a:gd name="T39" fmla="*/ 86 h 317"/>
                  <a:gd name="T40" fmla="*/ 0 w 243"/>
                  <a:gd name="T41" fmla="*/ 68 h 317"/>
                  <a:gd name="T42" fmla="*/ 2 w 243"/>
                  <a:gd name="T43" fmla="*/ 51 h 317"/>
                  <a:gd name="T44" fmla="*/ 9 w 243"/>
                  <a:gd name="T45" fmla="*/ 34 h 317"/>
                  <a:gd name="T46" fmla="*/ 20 w 243"/>
                  <a:gd name="T47" fmla="*/ 21 h 317"/>
                  <a:gd name="T48" fmla="*/ 34 w 243"/>
                  <a:gd name="T49" fmla="*/ 10 h 317"/>
                  <a:gd name="T50" fmla="*/ 52 w 243"/>
                  <a:gd name="T51" fmla="*/ 2 h 317"/>
                  <a:gd name="T52" fmla="*/ 69 w 243"/>
                  <a:gd name="T53" fmla="*/ 0 h 3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43" h="317">
                    <a:moveTo>
                      <a:pt x="69" y="0"/>
                    </a:moveTo>
                    <a:lnTo>
                      <a:pt x="87" y="2"/>
                    </a:lnTo>
                    <a:lnTo>
                      <a:pt x="103" y="9"/>
                    </a:lnTo>
                    <a:lnTo>
                      <a:pt x="118" y="20"/>
                    </a:lnTo>
                    <a:lnTo>
                      <a:pt x="129" y="34"/>
                    </a:lnTo>
                    <a:lnTo>
                      <a:pt x="233" y="214"/>
                    </a:lnTo>
                    <a:lnTo>
                      <a:pt x="240" y="230"/>
                    </a:lnTo>
                    <a:lnTo>
                      <a:pt x="243" y="248"/>
                    </a:lnTo>
                    <a:lnTo>
                      <a:pt x="240" y="265"/>
                    </a:lnTo>
                    <a:lnTo>
                      <a:pt x="233" y="282"/>
                    </a:lnTo>
                    <a:lnTo>
                      <a:pt x="223" y="297"/>
                    </a:lnTo>
                    <a:lnTo>
                      <a:pt x="209" y="308"/>
                    </a:lnTo>
                    <a:lnTo>
                      <a:pt x="191" y="315"/>
                    </a:lnTo>
                    <a:lnTo>
                      <a:pt x="173" y="317"/>
                    </a:lnTo>
                    <a:lnTo>
                      <a:pt x="155" y="315"/>
                    </a:lnTo>
                    <a:lnTo>
                      <a:pt x="139" y="308"/>
                    </a:lnTo>
                    <a:lnTo>
                      <a:pt x="125" y="297"/>
                    </a:lnTo>
                    <a:lnTo>
                      <a:pt x="113" y="282"/>
                    </a:lnTo>
                    <a:lnTo>
                      <a:pt x="9" y="103"/>
                    </a:lnTo>
                    <a:lnTo>
                      <a:pt x="2" y="86"/>
                    </a:lnTo>
                    <a:lnTo>
                      <a:pt x="0" y="68"/>
                    </a:lnTo>
                    <a:lnTo>
                      <a:pt x="2" y="51"/>
                    </a:lnTo>
                    <a:lnTo>
                      <a:pt x="9" y="34"/>
                    </a:lnTo>
                    <a:lnTo>
                      <a:pt x="20" y="21"/>
                    </a:lnTo>
                    <a:lnTo>
                      <a:pt x="34" y="10"/>
                    </a:lnTo>
                    <a:lnTo>
                      <a:pt x="52" y="2"/>
                    </a:lnTo>
                    <a:lnTo>
                      <a:pt x="6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" name="Freeform 36"/>
              <p:cNvSpPr>
                <a:spLocks/>
              </p:cNvSpPr>
              <p:nvPr/>
            </p:nvSpPr>
            <p:spPr bwMode="auto">
              <a:xfrm>
                <a:off x="2219325" y="1751013"/>
                <a:ext cx="71438" cy="55562"/>
              </a:xfrm>
              <a:custGeom>
                <a:avLst/>
                <a:gdLst>
                  <a:gd name="T0" fmla="*/ 69 w 319"/>
                  <a:gd name="T1" fmla="*/ 0 h 241"/>
                  <a:gd name="T2" fmla="*/ 86 w 319"/>
                  <a:gd name="T3" fmla="*/ 3 h 241"/>
                  <a:gd name="T4" fmla="*/ 104 w 319"/>
                  <a:gd name="T5" fmla="*/ 9 h 241"/>
                  <a:gd name="T6" fmla="*/ 285 w 319"/>
                  <a:gd name="T7" fmla="*/ 112 h 241"/>
                  <a:gd name="T8" fmla="*/ 299 w 319"/>
                  <a:gd name="T9" fmla="*/ 124 h 241"/>
                  <a:gd name="T10" fmla="*/ 310 w 319"/>
                  <a:gd name="T11" fmla="*/ 138 h 241"/>
                  <a:gd name="T12" fmla="*/ 316 w 319"/>
                  <a:gd name="T13" fmla="*/ 155 h 241"/>
                  <a:gd name="T14" fmla="*/ 319 w 319"/>
                  <a:gd name="T15" fmla="*/ 172 h 241"/>
                  <a:gd name="T16" fmla="*/ 316 w 319"/>
                  <a:gd name="T17" fmla="*/ 190 h 241"/>
                  <a:gd name="T18" fmla="*/ 310 w 319"/>
                  <a:gd name="T19" fmla="*/ 206 h 241"/>
                  <a:gd name="T20" fmla="*/ 298 w 319"/>
                  <a:gd name="T21" fmla="*/ 221 h 241"/>
                  <a:gd name="T22" fmla="*/ 283 w 319"/>
                  <a:gd name="T23" fmla="*/ 232 h 241"/>
                  <a:gd name="T24" fmla="*/ 266 w 319"/>
                  <a:gd name="T25" fmla="*/ 239 h 241"/>
                  <a:gd name="T26" fmla="*/ 249 w 319"/>
                  <a:gd name="T27" fmla="*/ 241 h 241"/>
                  <a:gd name="T28" fmla="*/ 231 w 319"/>
                  <a:gd name="T29" fmla="*/ 239 h 241"/>
                  <a:gd name="T30" fmla="*/ 214 w 319"/>
                  <a:gd name="T31" fmla="*/ 231 h 241"/>
                  <a:gd name="T32" fmla="*/ 34 w 319"/>
                  <a:gd name="T33" fmla="*/ 129 h 241"/>
                  <a:gd name="T34" fmla="*/ 19 w 319"/>
                  <a:gd name="T35" fmla="*/ 118 h 241"/>
                  <a:gd name="T36" fmla="*/ 9 w 319"/>
                  <a:gd name="T37" fmla="*/ 103 h 241"/>
                  <a:gd name="T38" fmla="*/ 2 w 319"/>
                  <a:gd name="T39" fmla="*/ 87 h 241"/>
                  <a:gd name="T40" fmla="*/ 0 w 319"/>
                  <a:gd name="T41" fmla="*/ 69 h 241"/>
                  <a:gd name="T42" fmla="*/ 2 w 319"/>
                  <a:gd name="T43" fmla="*/ 51 h 241"/>
                  <a:gd name="T44" fmla="*/ 9 w 319"/>
                  <a:gd name="T45" fmla="*/ 34 h 241"/>
                  <a:gd name="T46" fmla="*/ 20 w 319"/>
                  <a:gd name="T47" fmla="*/ 20 h 241"/>
                  <a:gd name="T48" fmla="*/ 35 w 319"/>
                  <a:gd name="T49" fmla="*/ 9 h 241"/>
                  <a:gd name="T50" fmla="*/ 51 w 319"/>
                  <a:gd name="T51" fmla="*/ 3 h 241"/>
                  <a:gd name="T52" fmla="*/ 69 w 319"/>
                  <a:gd name="T53" fmla="*/ 0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19" h="241">
                    <a:moveTo>
                      <a:pt x="69" y="0"/>
                    </a:moveTo>
                    <a:lnTo>
                      <a:pt x="86" y="3"/>
                    </a:lnTo>
                    <a:lnTo>
                      <a:pt x="104" y="9"/>
                    </a:lnTo>
                    <a:lnTo>
                      <a:pt x="285" y="112"/>
                    </a:lnTo>
                    <a:lnTo>
                      <a:pt x="299" y="124"/>
                    </a:lnTo>
                    <a:lnTo>
                      <a:pt x="310" y="138"/>
                    </a:lnTo>
                    <a:lnTo>
                      <a:pt x="316" y="155"/>
                    </a:lnTo>
                    <a:lnTo>
                      <a:pt x="319" y="172"/>
                    </a:lnTo>
                    <a:lnTo>
                      <a:pt x="316" y="190"/>
                    </a:lnTo>
                    <a:lnTo>
                      <a:pt x="310" y="206"/>
                    </a:lnTo>
                    <a:lnTo>
                      <a:pt x="298" y="221"/>
                    </a:lnTo>
                    <a:lnTo>
                      <a:pt x="283" y="232"/>
                    </a:lnTo>
                    <a:lnTo>
                      <a:pt x="266" y="239"/>
                    </a:lnTo>
                    <a:lnTo>
                      <a:pt x="249" y="241"/>
                    </a:lnTo>
                    <a:lnTo>
                      <a:pt x="231" y="239"/>
                    </a:lnTo>
                    <a:lnTo>
                      <a:pt x="214" y="231"/>
                    </a:lnTo>
                    <a:lnTo>
                      <a:pt x="34" y="129"/>
                    </a:lnTo>
                    <a:lnTo>
                      <a:pt x="19" y="118"/>
                    </a:lnTo>
                    <a:lnTo>
                      <a:pt x="9" y="103"/>
                    </a:lnTo>
                    <a:lnTo>
                      <a:pt x="2" y="87"/>
                    </a:lnTo>
                    <a:lnTo>
                      <a:pt x="0" y="69"/>
                    </a:lnTo>
                    <a:lnTo>
                      <a:pt x="2" y="51"/>
                    </a:lnTo>
                    <a:lnTo>
                      <a:pt x="9" y="34"/>
                    </a:lnTo>
                    <a:lnTo>
                      <a:pt x="20" y="20"/>
                    </a:lnTo>
                    <a:lnTo>
                      <a:pt x="35" y="9"/>
                    </a:lnTo>
                    <a:lnTo>
                      <a:pt x="51" y="3"/>
                    </a:lnTo>
                    <a:lnTo>
                      <a:pt x="6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" name="Freeform 37"/>
              <p:cNvSpPr>
                <a:spLocks/>
              </p:cNvSpPr>
              <p:nvPr/>
            </p:nvSpPr>
            <p:spPr bwMode="auto">
              <a:xfrm>
                <a:off x="2171700" y="1927225"/>
                <a:ext cx="77788" cy="31750"/>
              </a:xfrm>
              <a:custGeom>
                <a:avLst/>
                <a:gdLst>
                  <a:gd name="T0" fmla="*/ 69 w 347"/>
                  <a:gd name="T1" fmla="*/ 0 h 139"/>
                  <a:gd name="T2" fmla="*/ 278 w 347"/>
                  <a:gd name="T3" fmla="*/ 0 h 139"/>
                  <a:gd name="T4" fmla="*/ 296 w 347"/>
                  <a:gd name="T5" fmla="*/ 4 h 139"/>
                  <a:gd name="T6" fmla="*/ 313 w 347"/>
                  <a:gd name="T7" fmla="*/ 10 h 139"/>
                  <a:gd name="T8" fmla="*/ 327 w 347"/>
                  <a:gd name="T9" fmla="*/ 21 h 139"/>
                  <a:gd name="T10" fmla="*/ 338 w 347"/>
                  <a:gd name="T11" fmla="*/ 35 h 139"/>
                  <a:gd name="T12" fmla="*/ 345 w 347"/>
                  <a:gd name="T13" fmla="*/ 51 h 139"/>
                  <a:gd name="T14" fmla="*/ 347 w 347"/>
                  <a:gd name="T15" fmla="*/ 70 h 139"/>
                  <a:gd name="T16" fmla="*/ 345 w 347"/>
                  <a:gd name="T17" fmla="*/ 88 h 139"/>
                  <a:gd name="T18" fmla="*/ 338 w 347"/>
                  <a:gd name="T19" fmla="*/ 104 h 139"/>
                  <a:gd name="T20" fmla="*/ 327 w 347"/>
                  <a:gd name="T21" fmla="*/ 119 h 139"/>
                  <a:gd name="T22" fmla="*/ 313 w 347"/>
                  <a:gd name="T23" fmla="*/ 129 h 139"/>
                  <a:gd name="T24" fmla="*/ 296 w 347"/>
                  <a:gd name="T25" fmla="*/ 137 h 139"/>
                  <a:gd name="T26" fmla="*/ 278 w 347"/>
                  <a:gd name="T27" fmla="*/ 139 h 139"/>
                  <a:gd name="T28" fmla="*/ 69 w 347"/>
                  <a:gd name="T29" fmla="*/ 139 h 139"/>
                  <a:gd name="T30" fmla="*/ 51 w 347"/>
                  <a:gd name="T31" fmla="*/ 137 h 139"/>
                  <a:gd name="T32" fmla="*/ 35 w 347"/>
                  <a:gd name="T33" fmla="*/ 129 h 139"/>
                  <a:gd name="T34" fmla="*/ 20 w 347"/>
                  <a:gd name="T35" fmla="*/ 119 h 139"/>
                  <a:gd name="T36" fmla="*/ 10 w 347"/>
                  <a:gd name="T37" fmla="*/ 104 h 139"/>
                  <a:gd name="T38" fmla="*/ 2 w 347"/>
                  <a:gd name="T39" fmla="*/ 88 h 139"/>
                  <a:gd name="T40" fmla="*/ 0 w 347"/>
                  <a:gd name="T41" fmla="*/ 70 h 139"/>
                  <a:gd name="T42" fmla="*/ 2 w 347"/>
                  <a:gd name="T43" fmla="*/ 51 h 139"/>
                  <a:gd name="T44" fmla="*/ 10 w 347"/>
                  <a:gd name="T45" fmla="*/ 35 h 139"/>
                  <a:gd name="T46" fmla="*/ 20 w 347"/>
                  <a:gd name="T47" fmla="*/ 21 h 139"/>
                  <a:gd name="T48" fmla="*/ 35 w 347"/>
                  <a:gd name="T49" fmla="*/ 10 h 139"/>
                  <a:gd name="T50" fmla="*/ 51 w 347"/>
                  <a:gd name="T51" fmla="*/ 4 h 139"/>
                  <a:gd name="T52" fmla="*/ 69 w 347"/>
                  <a:gd name="T53" fmla="*/ 0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47" h="139">
                    <a:moveTo>
                      <a:pt x="69" y="0"/>
                    </a:moveTo>
                    <a:lnTo>
                      <a:pt x="278" y="0"/>
                    </a:lnTo>
                    <a:lnTo>
                      <a:pt x="296" y="4"/>
                    </a:lnTo>
                    <a:lnTo>
                      <a:pt x="313" y="10"/>
                    </a:lnTo>
                    <a:lnTo>
                      <a:pt x="327" y="21"/>
                    </a:lnTo>
                    <a:lnTo>
                      <a:pt x="338" y="35"/>
                    </a:lnTo>
                    <a:lnTo>
                      <a:pt x="345" y="51"/>
                    </a:lnTo>
                    <a:lnTo>
                      <a:pt x="347" y="70"/>
                    </a:lnTo>
                    <a:lnTo>
                      <a:pt x="345" y="88"/>
                    </a:lnTo>
                    <a:lnTo>
                      <a:pt x="338" y="104"/>
                    </a:lnTo>
                    <a:lnTo>
                      <a:pt x="327" y="119"/>
                    </a:lnTo>
                    <a:lnTo>
                      <a:pt x="313" y="129"/>
                    </a:lnTo>
                    <a:lnTo>
                      <a:pt x="296" y="137"/>
                    </a:lnTo>
                    <a:lnTo>
                      <a:pt x="278" y="139"/>
                    </a:lnTo>
                    <a:lnTo>
                      <a:pt x="69" y="139"/>
                    </a:lnTo>
                    <a:lnTo>
                      <a:pt x="51" y="137"/>
                    </a:lnTo>
                    <a:lnTo>
                      <a:pt x="35" y="129"/>
                    </a:lnTo>
                    <a:lnTo>
                      <a:pt x="20" y="119"/>
                    </a:lnTo>
                    <a:lnTo>
                      <a:pt x="10" y="104"/>
                    </a:lnTo>
                    <a:lnTo>
                      <a:pt x="2" y="88"/>
                    </a:lnTo>
                    <a:lnTo>
                      <a:pt x="0" y="70"/>
                    </a:lnTo>
                    <a:lnTo>
                      <a:pt x="2" y="51"/>
                    </a:lnTo>
                    <a:lnTo>
                      <a:pt x="10" y="35"/>
                    </a:lnTo>
                    <a:lnTo>
                      <a:pt x="20" y="21"/>
                    </a:lnTo>
                    <a:lnTo>
                      <a:pt x="35" y="10"/>
                    </a:lnTo>
                    <a:lnTo>
                      <a:pt x="51" y="4"/>
                    </a:lnTo>
                    <a:lnTo>
                      <a:pt x="6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" name="Freeform 38"/>
              <p:cNvSpPr>
                <a:spLocks/>
              </p:cNvSpPr>
              <p:nvPr/>
            </p:nvSpPr>
            <p:spPr bwMode="auto">
              <a:xfrm>
                <a:off x="2219325" y="2079625"/>
                <a:ext cx="71438" cy="55562"/>
              </a:xfrm>
              <a:custGeom>
                <a:avLst/>
                <a:gdLst>
                  <a:gd name="T0" fmla="*/ 249 w 319"/>
                  <a:gd name="T1" fmla="*/ 0 h 242"/>
                  <a:gd name="T2" fmla="*/ 268 w 319"/>
                  <a:gd name="T3" fmla="*/ 3 h 242"/>
                  <a:gd name="T4" fmla="*/ 283 w 319"/>
                  <a:gd name="T5" fmla="*/ 9 h 242"/>
                  <a:gd name="T6" fmla="*/ 298 w 319"/>
                  <a:gd name="T7" fmla="*/ 20 h 242"/>
                  <a:gd name="T8" fmla="*/ 310 w 319"/>
                  <a:gd name="T9" fmla="*/ 35 h 242"/>
                  <a:gd name="T10" fmla="*/ 316 w 319"/>
                  <a:gd name="T11" fmla="*/ 52 h 242"/>
                  <a:gd name="T12" fmla="*/ 319 w 319"/>
                  <a:gd name="T13" fmla="*/ 70 h 242"/>
                  <a:gd name="T14" fmla="*/ 316 w 319"/>
                  <a:gd name="T15" fmla="*/ 86 h 242"/>
                  <a:gd name="T16" fmla="*/ 310 w 319"/>
                  <a:gd name="T17" fmla="*/ 103 h 242"/>
                  <a:gd name="T18" fmla="*/ 298 w 319"/>
                  <a:gd name="T19" fmla="*/ 118 h 242"/>
                  <a:gd name="T20" fmla="*/ 285 w 319"/>
                  <a:gd name="T21" fmla="*/ 129 h 242"/>
                  <a:gd name="T22" fmla="*/ 104 w 319"/>
                  <a:gd name="T23" fmla="*/ 232 h 242"/>
                  <a:gd name="T24" fmla="*/ 87 w 319"/>
                  <a:gd name="T25" fmla="*/ 239 h 242"/>
                  <a:gd name="T26" fmla="*/ 69 w 319"/>
                  <a:gd name="T27" fmla="*/ 242 h 242"/>
                  <a:gd name="T28" fmla="*/ 51 w 319"/>
                  <a:gd name="T29" fmla="*/ 239 h 242"/>
                  <a:gd name="T30" fmla="*/ 35 w 319"/>
                  <a:gd name="T31" fmla="*/ 233 h 242"/>
                  <a:gd name="T32" fmla="*/ 20 w 319"/>
                  <a:gd name="T33" fmla="*/ 222 h 242"/>
                  <a:gd name="T34" fmla="*/ 9 w 319"/>
                  <a:gd name="T35" fmla="*/ 207 h 242"/>
                  <a:gd name="T36" fmla="*/ 2 w 319"/>
                  <a:gd name="T37" fmla="*/ 190 h 242"/>
                  <a:gd name="T38" fmla="*/ 0 w 319"/>
                  <a:gd name="T39" fmla="*/ 172 h 242"/>
                  <a:gd name="T40" fmla="*/ 2 w 319"/>
                  <a:gd name="T41" fmla="*/ 155 h 242"/>
                  <a:gd name="T42" fmla="*/ 9 w 319"/>
                  <a:gd name="T43" fmla="*/ 138 h 242"/>
                  <a:gd name="T44" fmla="*/ 19 w 319"/>
                  <a:gd name="T45" fmla="*/ 125 h 242"/>
                  <a:gd name="T46" fmla="*/ 34 w 319"/>
                  <a:gd name="T47" fmla="*/ 114 h 242"/>
                  <a:gd name="T48" fmla="*/ 214 w 319"/>
                  <a:gd name="T49" fmla="*/ 10 h 242"/>
                  <a:gd name="T50" fmla="*/ 232 w 319"/>
                  <a:gd name="T51" fmla="*/ 2 h 242"/>
                  <a:gd name="T52" fmla="*/ 249 w 319"/>
                  <a:gd name="T53" fmla="*/ 0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19" h="242">
                    <a:moveTo>
                      <a:pt x="249" y="0"/>
                    </a:moveTo>
                    <a:lnTo>
                      <a:pt x="268" y="3"/>
                    </a:lnTo>
                    <a:lnTo>
                      <a:pt x="283" y="9"/>
                    </a:lnTo>
                    <a:lnTo>
                      <a:pt x="298" y="20"/>
                    </a:lnTo>
                    <a:lnTo>
                      <a:pt x="310" y="35"/>
                    </a:lnTo>
                    <a:lnTo>
                      <a:pt x="316" y="52"/>
                    </a:lnTo>
                    <a:lnTo>
                      <a:pt x="319" y="70"/>
                    </a:lnTo>
                    <a:lnTo>
                      <a:pt x="316" y="86"/>
                    </a:lnTo>
                    <a:lnTo>
                      <a:pt x="310" y="103"/>
                    </a:lnTo>
                    <a:lnTo>
                      <a:pt x="298" y="118"/>
                    </a:lnTo>
                    <a:lnTo>
                      <a:pt x="285" y="129"/>
                    </a:lnTo>
                    <a:lnTo>
                      <a:pt x="104" y="232"/>
                    </a:lnTo>
                    <a:lnTo>
                      <a:pt x="87" y="239"/>
                    </a:lnTo>
                    <a:lnTo>
                      <a:pt x="69" y="242"/>
                    </a:lnTo>
                    <a:lnTo>
                      <a:pt x="51" y="239"/>
                    </a:lnTo>
                    <a:lnTo>
                      <a:pt x="35" y="233"/>
                    </a:lnTo>
                    <a:lnTo>
                      <a:pt x="20" y="222"/>
                    </a:lnTo>
                    <a:lnTo>
                      <a:pt x="9" y="207"/>
                    </a:lnTo>
                    <a:lnTo>
                      <a:pt x="2" y="190"/>
                    </a:lnTo>
                    <a:lnTo>
                      <a:pt x="0" y="172"/>
                    </a:lnTo>
                    <a:lnTo>
                      <a:pt x="2" y="155"/>
                    </a:lnTo>
                    <a:lnTo>
                      <a:pt x="9" y="138"/>
                    </a:lnTo>
                    <a:lnTo>
                      <a:pt x="19" y="125"/>
                    </a:lnTo>
                    <a:lnTo>
                      <a:pt x="34" y="114"/>
                    </a:lnTo>
                    <a:lnTo>
                      <a:pt x="214" y="10"/>
                    </a:lnTo>
                    <a:lnTo>
                      <a:pt x="232" y="2"/>
                    </a:lnTo>
                    <a:lnTo>
                      <a:pt x="24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3" name="Freeform 39"/>
              <p:cNvSpPr>
                <a:spLocks/>
              </p:cNvSpPr>
              <p:nvPr/>
            </p:nvSpPr>
            <p:spPr bwMode="auto">
              <a:xfrm>
                <a:off x="2792413" y="2079625"/>
                <a:ext cx="71438" cy="55562"/>
              </a:xfrm>
              <a:custGeom>
                <a:avLst/>
                <a:gdLst>
                  <a:gd name="T0" fmla="*/ 69 w 319"/>
                  <a:gd name="T1" fmla="*/ 0 h 242"/>
                  <a:gd name="T2" fmla="*/ 87 w 319"/>
                  <a:gd name="T3" fmla="*/ 2 h 242"/>
                  <a:gd name="T4" fmla="*/ 104 w 319"/>
                  <a:gd name="T5" fmla="*/ 10 h 242"/>
                  <a:gd name="T6" fmla="*/ 285 w 319"/>
                  <a:gd name="T7" fmla="*/ 114 h 242"/>
                  <a:gd name="T8" fmla="*/ 299 w 319"/>
                  <a:gd name="T9" fmla="*/ 125 h 242"/>
                  <a:gd name="T10" fmla="*/ 310 w 319"/>
                  <a:gd name="T11" fmla="*/ 138 h 242"/>
                  <a:gd name="T12" fmla="*/ 316 w 319"/>
                  <a:gd name="T13" fmla="*/ 155 h 242"/>
                  <a:gd name="T14" fmla="*/ 319 w 319"/>
                  <a:gd name="T15" fmla="*/ 172 h 242"/>
                  <a:gd name="T16" fmla="*/ 316 w 319"/>
                  <a:gd name="T17" fmla="*/ 190 h 242"/>
                  <a:gd name="T18" fmla="*/ 310 w 319"/>
                  <a:gd name="T19" fmla="*/ 207 h 242"/>
                  <a:gd name="T20" fmla="*/ 298 w 319"/>
                  <a:gd name="T21" fmla="*/ 222 h 242"/>
                  <a:gd name="T22" fmla="*/ 284 w 319"/>
                  <a:gd name="T23" fmla="*/ 233 h 242"/>
                  <a:gd name="T24" fmla="*/ 268 w 319"/>
                  <a:gd name="T25" fmla="*/ 239 h 242"/>
                  <a:gd name="T26" fmla="*/ 250 w 319"/>
                  <a:gd name="T27" fmla="*/ 242 h 242"/>
                  <a:gd name="T28" fmla="*/ 231 w 319"/>
                  <a:gd name="T29" fmla="*/ 239 h 242"/>
                  <a:gd name="T30" fmla="*/ 214 w 319"/>
                  <a:gd name="T31" fmla="*/ 232 h 242"/>
                  <a:gd name="T32" fmla="*/ 34 w 319"/>
                  <a:gd name="T33" fmla="*/ 129 h 242"/>
                  <a:gd name="T34" fmla="*/ 20 w 319"/>
                  <a:gd name="T35" fmla="*/ 118 h 242"/>
                  <a:gd name="T36" fmla="*/ 9 w 319"/>
                  <a:gd name="T37" fmla="*/ 103 h 242"/>
                  <a:gd name="T38" fmla="*/ 2 w 319"/>
                  <a:gd name="T39" fmla="*/ 86 h 242"/>
                  <a:gd name="T40" fmla="*/ 0 w 319"/>
                  <a:gd name="T41" fmla="*/ 70 h 242"/>
                  <a:gd name="T42" fmla="*/ 2 w 319"/>
                  <a:gd name="T43" fmla="*/ 52 h 242"/>
                  <a:gd name="T44" fmla="*/ 9 w 319"/>
                  <a:gd name="T45" fmla="*/ 35 h 242"/>
                  <a:gd name="T46" fmla="*/ 20 w 319"/>
                  <a:gd name="T47" fmla="*/ 20 h 242"/>
                  <a:gd name="T48" fmla="*/ 35 w 319"/>
                  <a:gd name="T49" fmla="*/ 9 h 242"/>
                  <a:gd name="T50" fmla="*/ 51 w 319"/>
                  <a:gd name="T51" fmla="*/ 3 h 242"/>
                  <a:gd name="T52" fmla="*/ 69 w 319"/>
                  <a:gd name="T53" fmla="*/ 0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19" h="242">
                    <a:moveTo>
                      <a:pt x="69" y="0"/>
                    </a:moveTo>
                    <a:lnTo>
                      <a:pt x="87" y="2"/>
                    </a:lnTo>
                    <a:lnTo>
                      <a:pt x="104" y="10"/>
                    </a:lnTo>
                    <a:lnTo>
                      <a:pt x="285" y="114"/>
                    </a:lnTo>
                    <a:lnTo>
                      <a:pt x="299" y="125"/>
                    </a:lnTo>
                    <a:lnTo>
                      <a:pt x="310" y="138"/>
                    </a:lnTo>
                    <a:lnTo>
                      <a:pt x="316" y="155"/>
                    </a:lnTo>
                    <a:lnTo>
                      <a:pt x="319" y="172"/>
                    </a:lnTo>
                    <a:lnTo>
                      <a:pt x="316" y="190"/>
                    </a:lnTo>
                    <a:lnTo>
                      <a:pt x="310" y="207"/>
                    </a:lnTo>
                    <a:lnTo>
                      <a:pt x="298" y="222"/>
                    </a:lnTo>
                    <a:lnTo>
                      <a:pt x="284" y="233"/>
                    </a:lnTo>
                    <a:lnTo>
                      <a:pt x="268" y="239"/>
                    </a:lnTo>
                    <a:lnTo>
                      <a:pt x="250" y="242"/>
                    </a:lnTo>
                    <a:lnTo>
                      <a:pt x="231" y="239"/>
                    </a:lnTo>
                    <a:lnTo>
                      <a:pt x="214" y="232"/>
                    </a:lnTo>
                    <a:lnTo>
                      <a:pt x="34" y="129"/>
                    </a:lnTo>
                    <a:lnTo>
                      <a:pt x="20" y="118"/>
                    </a:lnTo>
                    <a:lnTo>
                      <a:pt x="9" y="103"/>
                    </a:lnTo>
                    <a:lnTo>
                      <a:pt x="2" y="86"/>
                    </a:lnTo>
                    <a:lnTo>
                      <a:pt x="0" y="70"/>
                    </a:lnTo>
                    <a:lnTo>
                      <a:pt x="2" y="52"/>
                    </a:lnTo>
                    <a:lnTo>
                      <a:pt x="9" y="35"/>
                    </a:lnTo>
                    <a:lnTo>
                      <a:pt x="20" y="20"/>
                    </a:lnTo>
                    <a:lnTo>
                      <a:pt x="35" y="9"/>
                    </a:lnTo>
                    <a:lnTo>
                      <a:pt x="51" y="3"/>
                    </a:lnTo>
                    <a:lnTo>
                      <a:pt x="6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4" name="Freeform 40"/>
              <p:cNvSpPr>
                <a:spLocks/>
              </p:cNvSpPr>
              <p:nvPr/>
            </p:nvSpPr>
            <p:spPr bwMode="auto">
              <a:xfrm>
                <a:off x="2833688" y="1927225"/>
                <a:ext cx="77788" cy="31750"/>
              </a:xfrm>
              <a:custGeom>
                <a:avLst/>
                <a:gdLst>
                  <a:gd name="T0" fmla="*/ 70 w 348"/>
                  <a:gd name="T1" fmla="*/ 0 h 139"/>
                  <a:gd name="T2" fmla="*/ 278 w 348"/>
                  <a:gd name="T3" fmla="*/ 0 h 139"/>
                  <a:gd name="T4" fmla="*/ 297 w 348"/>
                  <a:gd name="T5" fmla="*/ 4 h 139"/>
                  <a:gd name="T6" fmla="*/ 314 w 348"/>
                  <a:gd name="T7" fmla="*/ 10 h 139"/>
                  <a:gd name="T8" fmla="*/ 327 w 348"/>
                  <a:gd name="T9" fmla="*/ 21 h 139"/>
                  <a:gd name="T10" fmla="*/ 337 w 348"/>
                  <a:gd name="T11" fmla="*/ 35 h 139"/>
                  <a:gd name="T12" fmla="*/ 345 w 348"/>
                  <a:gd name="T13" fmla="*/ 51 h 139"/>
                  <a:gd name="T14" fmla="*/ 348 w 348"/>
                  <a:gd name="T15" fmla="*/ 70 h 139"/>
                  <a:gd name="T16" fmla="*/ 345 w 348"/>
                  <a:gd name="T17" fmla="*/ 88 h 139"/>
                  <a:gd name="T18" fmla="*/ 337 w 348"/>
                  <a:gd name="T19" fmla="*/ 104 h 139"/>
                  <a:gd name="T20" fmla="*/ 327 w 348"/>
                  <a:gd name="T21" fmla="*/ 119 h 139"/>
                  <a:gd name="T22" fmla="*/ 314 w 348"/>
                  <a:gd name="T23" fmla="*/ 129 h 139"/>
                  <a:gd name="T24" fmla="*/ 297 w 348"/>
                  <a:gd name="T25" fmla="*/ 137 h 139"/>
                  <a:gd name="T26" fmla="*/ 278 w 348"/>
                  <a:gd name="T27" fmla="*/ 139 h 139"/>
                  <a:gd name="T28" fmla="*/ 70 w 348"/>
                  <a:gd name="T29" fmla="*/ 139 h 139"/>
                  <a:gd name="T30" fmla="*/ 52 w 348"/>
                  <a:gd name="T31" fmla="*/ 137 h 139"/>
                  <a:gd name="T32" fmla="*/ 34 w 348"/>
                  <a:gd name="T33" fmla="*/ 129 h 139"/>
                  <a:gd name="T34" fmla="*/ 21 w 348"/>
                  <a:gd name="T35" fmla="*/ 119 h 139"/>
                  <a:gd name="T36" fmla="*/ 10 w 348"/>
                  <a:gd name="T37" fmla="*/ 104 h 139"/>
                  <a:gd name="T38" fmla="*/ 3 w 348"/>
                  <a:gd name="T39" fmla="*/ 88 h 139"/>
                  <a:gd name="T40" fmla="*/ 0 w 348"/>
                  <a:gd name="T41" fmla="*/ 70 h 139"/>
                  <a:gd name="T42" fmla="*/ 3 w 348"/>
                  <a:gd name="T43" fmla="*/ 51 h 139"/>
                  <a:gd name="T44" fmla="*/ 10 w 348"/>
                  <a:gd name="T45" fmla="*/ 35 h 139"/>
                  <a:gd name="T46" fmla="*/ 21 w 348"/>
                  <a:gd name="T47" fmla="*/ 21 h 139"/>
                  <a:gd name="T48" fmla="*/ 34 w 348"/>
                  <a:gd name="T49" fmla="*/ 10 h 139"/>
                  <a:gd name="T50" fmla="*/ 52 w 348"/>
                  <a:gd name="T51" fmla="*/ 4 h 139"/>
                  <a:gd name="T52" fmla="*/ 70 w 348"/>
                  <a:gd name="T53" fmla="*/ 0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48" h="139">
                    <a:moveTo>
                      <a:pt x="70" y="0"/>
                    </a:moveTo>
                    <a:lnTo>
                      <a:pt x="278" y="0"/>
                    </a:lnTo>
                    <a:lnTo>
                      <a:pt x="297" y="4"/>
                    </a:lnTo>
                    <a:lnTo>
                      <a:pt x="314" y="10"/>
                    </a:lnTo>
                    <a:lnTo>
                      <a:pt x="327" y="21"/>
                    </a:lnTo>
                    <a:lnTo>
                      <a:pt x="337" y="35"/>
                    </a:lnTo>
                    <a:lnTo>
                      <a:pt x="345" y="51"/>
                    </a:lnTo>
                    <a:lnTo>
                      <a:pt x="348" y="70"/>
                    </a:lnTo>
                    <a:lnTo>
                      <a:pt x="345" y="88"/>
                    </a:lnTo>
                    <a:lnTo>
                      <a:pt x="337" y="104"/>
                    </a:lnTo>
                    <a:lnTo>
                      <a:pt x="327" y="119"/>
                    </a:lnTo>
                    <a:lnTo>
                      <a:pt x="314" y="129"/>
                    </a:lnTo>
                    <a:lnTo>
                      <a:pt x="297" y="137"/>
                    </a:lnTo>
                    <a:lnTo>
                      <a:pt x="278" y="139"/>
                    </a:lnTo>
                    <a:lnTo>
                      <a:pt x="70" y="139"/>
                    </a:lnTo>
                    <a:lnTo>
                      <a:pt x="52" y="137"/>
                    </a:lnTo>
                    <a:lnTo>
                      <a:pt x="34" y="129"/>
                    </a:lnTo>
                    <a:lnTo>
                      <a:pt x="21" y="119"/>
                    </a:lnTo>
                    <a:lnTo>
                      <a:pt x="10" y="104"/>
                    </a:lnTo>
                    <a:lnTo>
                      <a:pt x="3" y="88"/>
                    </a:lnTo>
                    <a:lnTo>
                      <a:pt x="0" y="70"/>
                    </a:lnTo>
                    <a:lnTo>
                      <a:pt x="3" y="51"/>
                    </a:lnTo>
                    <a:lnTo>
                      <a:pt x="10" y="35"/>
                    </a:lnTo>
                    <a:lnTo>
                      <a:pt x="21" y="21"/>
                    </a:lnTo>
                    <a:lnTo>
                      <a:pt x="34" y="10"/>
                    </a:lnTo>
                    <a:lnTo>
                      <a:pt x="52" y="4"/>
                    </a:lnTo>
                    <a:lnTo>
                      <a:pt x="7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5" name="Freeform 41"/>
              <p:cNvSpPr>
                <a:spLocks/>
              </p:cNvSpPr>
              <p:nvPr/>
            </p:nvSpPr>
            <p:spPr bwMode="auto">
              <a:xfrm>
                <a:off x="2792413" y="1751013"/>
                <a:ext cx="71438" cy="55562"/>
              </a:xfrm>
              <a:custGeom>
                <a:avLst/>
                <a:gdLst>
                  <a:gd name="T0" fmla="*/ 250 w 319"/>
                  <a:gd name="T1" fmla="*/ 0 h 241"/>
                  <a:gd name="T2" fmla="*/ 268 w 319"/>
                  <a:gd name="T3" fmla="*/ 3 h 241"/>
                  <a:gd name="T4" fmla="*/ 284 w 319"/>
                  <a:gd name="T5" fmla="*/ 9 h 241"/>
                  <a:gd name="T6" fmla="*/ 298 w 319"/>
                  <a:gd name="T7" fmla="*/ 20 h 241"/>
                  <a:gd name="T8" fmla="*/ 310 w 319"/>
                  <a:gd name="T9" fmla="*/ 34 h 241"/>
                  <a:gd name="T10" fmla="*/ 316 w 319"/>
                  <a:gd name="T11" fmla="*/ 51 h 241"/>
                  <a:gd name="T12" fmla="*/ 319 w 319"/>
                  <a:gd name="T13" fmla="*/ 69 h 241"/>
                  <a:gd name="T14" fmla="*/ 316 w 319"/>
                  <a:gd name="T15" fmla="*/ 87 h 241"/>
                  <a:gd name="T16" fmla="*/ 310 w 319"/>
                  <a:gd name="T17" fmla="*/ 103 h 241"/>
                  <a:gd name="T18" fmla="*/ 299 w 319"/>
                  <a:gd name="T19" fmla="*/ 118 h 241"/>
                  <a:gd name="T20" fmla="*/ 285 w 319"/>
                  <a:gd name="T21" fmla="*/ 129 h 241"/>
                  <a:gd name="T22" fmla="*/ 104 w 319"/>
                  <a:gd name="T23" fmla="*/ 231 h 241"/>
                  <a:gd name="T24" fmla="*/ 87 w 319"/>
                  <a:gd name="T25" fmla="*/ 239 h 241"/>
                  <a:gd name="T26" fmla="*/ 69 w 319"/>
                  <a:gd name="T27" fmla="*/ 241 h 241"/>
                  <a:gd name="T28" fmla="*/ 52 w 319"/>
                  <a:gd name="T29" fmla="*/ 239 h 241"/>
                  <a:gd name="T30" fmla="*/ 35 w 319"/>
                  <a:gd name="T31" fmla="*/ 232 h 241"/>
                  <a:gd name="T32" fmla="*/ 20 w 319"/>
                  <a:gd name="T33" fmla="*/ 221 h 241"/>
                  <a:gd name="T34" fmla="*/ 9 w 319"/>
                  <a:gd name="T35" fmla="*/ 206 h 241"/>
                  <a:gd name="T36" fmla="*/ 2 w 319"/>
                  <a:gd name="T37" fmla="*/ 190 h 241"/>
                  <a:gd name="T38" fmla="*/ 0 w 319"/>
                  <a:gd name="T39" fmla="*/ 172 h 241"/>
                  <a:gd name="T40" fmla="*/ 2 w 319"/>
                  <a:gd name="T41" fmla="*/ 155 h 241"/>
                  <a:gd name="T42" fmla="*/ 9 w 319"/>
                  <a:gd name="T43" fmla="*/ 138 h 241"/>
                  <a:gd name="T44" fmla="*/ 20 w 319"/>
                  <a:gd name="T45" fmla="*/ 124 h 241"/>
                  <a:gd name="T46" fmla="*/ 34 w 319"/>
                  <a:gd name="T47" fmla="*/ 112 h 241"/>
                  <a:gd name="T48" fmla="*/ 214 w 319"/>
                  <a:gd name="T49" fmla="*/ 9 h 241"/>
                  <a:gd name="T50" fmla="*/ 233 w 319"/>
                  <a:gd name="T51" fmla="*/ 3 h 241"/>
                  <a:gd name="T52" fmla="*/ 250 w 319"/>
                  <a:gd name="T53" fmla="*/ 0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19" h="241">
                    <a:moveTo>
                      <a:pt x="250" y="0"/>
                    </a:moveTo>
                    <a:lnTo>
                      <a:pt x="268" y="3"/>
                    </a:lnTo>
                    <a:lnTo>
                      <a:pt x="284" y="9"/>
                    </a:lnTo>
                    <a:lnTo>
                      <a:pt x="298" y="20"/>
                    </a:lnTo>
                    <a:lnTo>
                      <a:pt x="310" y="34"/>
                    </a:lnTo>
                    <a:lnTo>
                      <a:pt x="316" y="51"/>
                    </a:lnTo>
                    <a:lnTo>
                      <a:pt x="319" y="69"/>
                    </a:lnTo>
                    <a:lnTo>
                      <a:pt x="316" y="87"/>
                    </a:lnTo>
                    <a:lnTo>
                      <a:pt x="310" y="103"/>
                    </a:lnTo>
                    <a:lnTo>
                      <a:pt x="299" y="118"/>
                    </a:lnTo>
                    <a:lnTo>
                      <a:pt x="285" y="129"/>
                    </a:lnTo>
                    <a:lnTo>
                      <a:pt x="104" y="231"/>
                    </a:lnTo>
                    <a:lnTo>
                      <a:pt x="87" y="239"/>
                    </a:lnTo>
                    <a:lnTo>
                      <a:pt x="69" y="241"/>
                    </a:lnTo>
                    <a:lnTo>
                      <a:pt x="52" y="239"/>
                    </a:lnTo>
                    <a:lnTo>
                      <a:pt x="35" y="232"/>
                    </a:lnTo>
                    <a:lnTo>
                      <a:pt x="20" y="221"/>
                    </a:lnTo>
                    <a:lnTo>
                      <a:pt x="9" y="206"/>
                    </a:lnTo>
                    <a:lnTo>
                      <a:pt x="2" y="190"/>
                    </a:lnTo>
                    <a:lnTo>
                      <a:pt x="0" y="172"/>
                    </a:lnTo>
                    <a:lnTo>
                      <a:pt x="2" y="155"/>
                    </a:lnTo>
                    <a:lnTo>
                      <a:pt x="9" y="138"/>
                    </a:lnTo>
                    <a:lnTo>
                      <a:pt x="20" y="124"/>
                    </a:lnTo>
                    <a:lnTo>
                      <a:pt x="34" y="112"/>
                    </a:lnTo>
                    <a:lnTo>
                      <a:pt x="214" y="9"/>
                    </a:lnTo>
                    <a:lnTo>
                      <a:pt x="233" y="3"/>
                    </a:lnTo>
                    <a:lnTo>
                      <a:pt x="25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6" name="Freeform 42"/>
              <p:cNvSpPr>
                <a:spLocks/>
              </p:cNvSpPr>
              <p:nvPr/>
            </p:nvSpPr>
            <p:spPr bwMode="auto">
              <a:xfrm>
                <a:off x="2679700" y="1622425"/>
                <a:ext cx="55563" cy="71437"/>
              </a:xfrm>
              <a:custGeom>
                <a:avLst/>
                <a:gdLst>
                  <a:gd name="T0" fmla="*/ 172 w 243"/>
                  <a:gd name="T1" fmla="*/ 0 h 316"/>
                  <a:gd name="T2" fmla="*/ 191 w 243"/>
                  <a:gd name="T3" fmla="*/ 2 h 316"/>
                  <a:gd name="T4" fmla="*/ 208 w 243"/>
                  <a:gd name="T5" fmla="*/ 10 h 316"/>
                  <a:gd name="T6" fmla="*/ 222 w 243"/>
                  <a:gd name="T7" fmla="*/ 21 h 316"/>
                  <a:gd name="T8" fmla="*/ 234 w 243"/>
                  <a:gd name="T9" fmla="*/ 34 h 316"/>
                  <a:gd name="T10" fmla="*/ 241 w 243"/>
                  <a:gd name="T11" fmla="*/ 51 h 316"/>
                  <a:gd name="T12" fmla="*/ 243 w 243"/>
                  <a:gd name="T13" fmla="*/ 68 h 316"/>
                  <a:gd name="T14" fmla="*/ 241 w 243"/>
                  <a:gd name="T15" fmla="*/ 86 h 316"/>
                  <a:gd name="T16" fmla="*/ 234 w 243"/>
                  <a:gd name="T17" fmla="*/ 103 h 316"/>
                  <a:gd name="T18" fmla="*/ 129 w 243"/>
                  <a:gd name="T19" fmla="*/ 282 h 316"/>
                  <a:gd name="T20" fmla="*/ 118 w 243"/>
                  <a:gd name="T21" fmla="*/ 297 h 316"/>
                  <a:gd name="T22" fmla="*/ 103 w 243"/>
                  <a:gd name="T23" fmla="*/ 308 h 316"/>
                  <a:gd name="T24" fmla="*/ 87 w 243"/>
                  <a:gd name="T25" fmla="*/ 314 h 316"/>
                  <a:gd name="T26" fmla="*/ 69 w 243"/>
                  <a:gd name="T27" fmla="*/ 316 h 316"/>
                  <a:gd name="T28" fmla="*/ 52 w 243"/>
                  <a:gd name="T29" fmla="*/ 314 h 316"/>
                  <a:gd name="T30" fmla="*/ 35 w 243"/>
                  <a:gd name="T31" fmla="*/ 307 h 316"/>
                  <a:gd name="T32" fmla="*/ 19 w 243"/>
                  <a:gd name="T33" fmla="*/ 296 h 316"/>
                  <a:gd name="T34" fmla="*/ 9 w 243"/>
                  <a:gd name="T35" fmla="*/ 282 h 316"/>
                  <a:gd name="T36" fmla="*/ 2 w 243"/>
                  <a:gd name="T37" fmla="*/ 265 h 316"/>
                  <a:gd name="T38" fmla="*/ 0 w 243"/>
                  <a:gd name="T39" fmla="*/ 248 h 316"/>
                  <a:gd name="T40" fmla="*/ 2 w 243"/>
                  <a:gd name="T41" fmla="*/ 230 h 316"/>
                  <a:gd name="T42" fmla="*/ 9 w 243"/>
                  <a:gd name="T43" fmla="*/ 214 h 316"/>
                  <a:gd name="T44" fmla="*/ 113 w 243"/>
                  <a:gd name="T45" fmla="*/ 34 h 316"/>
                  <a:gd name="T46" fmla="*/ 125 w 243"/>
                  <a:gd name="T47" fmla="*/ 20 h 316"/>
                  <a:gd name="T48" fmla="*/ 140 w 243"/>
                  <a:gd name="T49" fmla="*/ 9 h 316"/>
                  <a:gd name="T50" fmla="*/ 155 w 243"/>
                  <a:gd name="T51" fmla="*/ 2 h 316"/>
                  <a:gd name="T52" fmla="*/ 172 w 243"/>
                  <a:gd name="T53" fmla="*/ 0 h 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43" h="316">
                    <a:moveTo>
                      <a:pt x="172" y="0"/>
                    </a:moveTo>
                    <a:lnTo>
                      <a:pt x="191" y="2"/>
                    </a:lnTo>
                    <a:lnTo>
                      <a:pt x="208" y="10"/>
                    </a:lnTo>
                    <a:lnTo>
                      <a:pt x="222" y="21"/>
                    </a:lnTo>
                    <a:lnTo>
                      <a:pt x="234" y="34"/>
                    </a:lnTo>
                    <a:lnTo>
                      <a:pt x="241" y="51"/>
                    </a:lnTo>
                    <a:lnTo>
                      <a:pt x="243" y="68"/>
                    </a:lnTo>
                    <a:lnTo>
                      <a:pt x="241" y="86"/>
                    </a:lnTo>
                    <a:lnTo>
                      <a:pt x="234" y="103"/>
                    </a:lnTo>
                    <a:lnTo>
                      <a:pt x="129" y="282"/>
                    </a:lnTo>
                    <a:lnTo>
                      <a:pt x="118" y="297"/>
                    </a:lnTo>
                    <a:lnTo>
                      <a:pt x="103" y="308"/>
                    </a:lnTo>
                    <a:lnTo>
                      <a:pt x="87" y="314"/>
                    </a:lnTo>
                    <a:lnTo>
                      <a:pt x="69" y="316"/>
                    </a:lnTo>
                    <a:lnTo>
                      <a:pt x="52" y="314"/>
                    </a:lnTo>
                    <a:lnTo>
                      <a:pt x="35" y="307"/>
                    </a:lnTo>
                    <a:lnTo>
                      <a:pt x="19" y="296"/>
                    </a:lnTo>
                    <a:lnTo>
                      <a:pt x="9" y="282"/>
                    </a:lnTo>
                    <a:lnTo>
                      <a:pt x="2" y="265"/>
                    </a:lnTo>
                    <a:lnTo>
                      <a:pt x="0" y="248"/>
                    </a:lnTo>
                    <a:lnTo>
                      <a:pt x="2" y="230"/>
                    </a:lnTo>
                    <a:lnTo>
                      <a:pt x="9" y="214"/>
                    </a:lnTo>
                    <a:lnTo>
                      <a:pt x="113" y="34"/>
                    </a:lnTo>
                    <a:lnTo>
                      <a:pt x="125" y="20"/>
                    </a:lnTo>
                    <a:lnTo>
                      <a:pt x="140" y="9"/>
                    </a:lnTo>
                    <a:lnTo>
                      <a:pt x="155" y="2"/>
                    </a:lnTo>
                    <a:lnTo>
                      <a:pt x="17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7" name="Freeform 43"/>
              <p:cNvSpPr>
                <a:spLocks/>
              </p:cNvSpPr>
              <p:nvPr/>
            </p:nvSpPr>
            <p:spPr bwMode="auto">
              <a:xfrm>
                <a:off x="2503488" y="1811338"/>
                <a:ext cx="76200" cy="242887"/>
              </a:xfrm>
              <a:custGeom>
                <a:avLst/>
                <a:gdLst>
                  <a:gd name="T0" fmla="*/ 167 w 334"/>
                  <a:gd name="T1" fmla="*/ 0 h 1073"/>
                  <a:gd name="T2" fmla="*/ 201 w 334"/>
                  <a:gd name="T3" fmla="*/ 2 h 1073"/>
                  <a:gd name="T4" fmla="*/ 230 w 334"/>
                  <a:gd name="T5" fmla="*/ 8 h 1073"/>
                  <a:gd name="T6" fmla="*/ 258 w 334"/>
                  <a:gd name="T7" fmla="*/ 18 h 1073"/>
                  <a:gd name="T8" fmla="*/ 280 w 334"/>
                  <a:gd name="T9" fmla="*/ 33 h 1073"/>
                  <a:gd name="T10" fmla="*/ 300 w 334"/>
                  <a:gd name="T11" fmla="*/ 51 h 1073"/>
                  <a:gd name="T12" fmla="*/ 314 w 334"/>
                  <a:gd name="T13" fmla="*/ 72 h 1073"/>
                  <a:gd name="T14" fmla="*/ 326 w 334"/>
                  <a:gd name="T15" fmla="*/ 98 h 1073"/>
                  <a:gd name="T16" fmla="*/ 331 w 334"/>
                  <a:gd name="T17" fmla="*/ 128 h 1073"/>
                  <a:gd name="T18" fmla="*/ 334 w 334"/>
                  <a:gd name="T19" fmla="*/ 162 h 1073"/>
                  <a:gd name="T20" fmla="*/ 334 w 334"/>
                  <a:gd name="T21" fmla="*/ 406 h 1073"/>
                  <a:gd name="T22" fmla="*/ 332 w 334"/>
                  <a:gd name="T23" fmla="*/ 438 h 1073"/>
                  <a:gd name="T24" fmla="*/ 329 w 334"/>
                  <a:gd name="T25" fmla="*/ 471 h 1073"/>
                  <a:gd name="T26" fmla="*/ 326 w 334"/>
                  <a:gd name="T27" fmla="*/ 505 h 1073"/>
                  <a:gd name="T28" fmla="*/ 260 w 334"/>
                  <a:gd name="T29" fmla="*/ 996 h 1073"/>
                  <a:gd name="T30" fmla="*/ 255 w 334"/>
                  <a:gd name="T31" fmla="*/ 1019 h 1073"/>
                  <a:gd name="T32" fmla="*/ 247 w 334"/>
                  <a:gd name="T33" fmla="*/ 1039 h 1073"/>
                  <a:gd name="T34" fmla="*/ 237 w 334"/>
                  <a:gd name="T35" fmla="*/ 1052 h 1073"/>
                  <a:gd name="T36" fmla="*/ 224 w 334"/>
                  <a:gd name="T37" fmla="*/ 1062 h 1073"/>
                  <a:gd name="T38" fmla="*/ 208 w 334"/>
                  <a:gd name="T39" fmla="*/ 1069 h 1073"/>
                  <a:gd name="T40" fmla="*/ 188 w 334"/>
                  <a:gd name="T41" fmla="*/ 1072 h 1073"/>
                  <a:gd name="T42" fmla="*/ 167 w 334"/>
                  <a:gd name="T43" fmla="*/ 1073 h 1073"/>
                  <a:gd name="T44" fmla="*/ 145 w 334"/>
                  <a:gd name="T45" fmla="*/ 1072 h 1073"/>
                  <a:gd name="T46" fmla="*/ 126 w 334"/>
                  <a:gd name="T47" fmla="*/ 1069 h 1073"/>
                  <a:gd name="T48" fmla="*/ 110 w 334"/>
                  <a:gd name="T49" fmla="*/ 1062 h 1073"/>
                  <a:gd name="T50" fmla="*/ 96 w 334"/>
                  <a:gd name="T51" fmla="*/ 1052 h 1073"/>
                  <a:gd name="T52" fmla="*/ 86 w 334"/>
                  <a:gd name="T53" fmla="*/ 1039 h 1073"/>
                  <a:gd name="T54" fmla="*/ 78 w 334"/>
                  <a:gd name="T55" fmla="*/ 1019 h 1073"/>
                  <a:gd name="T56" fmla="*/ 74 w 334"/>
                  <a:gd name="T57" fmla="*/ 996 h 1073"/>
                  <a:gd name="T58" fmla="*/ 8 w 334"/>
                  <a:gd name="T59" fmla="*/ 505 h 1073"/>
                  <a:gd name="T60" fmla="*/ 5 w 334"/>
                  <a:gd name="T61" fmla="*/ 471 h 1073"/>
                  <a:gd name="T62" fmla="*/ 1 w 334"/>
                  <a:gd name="T63" fmla="*/ 438 h 1073"/>
                  <a:gd name="T64" fmla="*/ 0 w 334"/>
                  <a:gd name="T65" fmla="*/ 406 h 1073"/>
                  <a:gd name="T66" fmla="*/ 0 w 334"/>
                  <a:gd name="T67" fmla="*/ 162 h 1073"/>
                  <a:gd name="T68" fmla="*/ 2 w 334"/>
                  <a:gd name="T69" fmla="*/ 128 h 1073"/>
                  <a:gd name="T70" fmla="*/ 8 w 334"/>
                  <a:gd name="T71" fmla="*/ 98 h 1073"/>
                  <a:gd name="T72" fmla="*/ 19 w 334"/>
                  <a:gd name="T73" fmla="*/ 72 h 1073"/>
                  <a:gd name="T74" fmla="*/ 34 w 334"/>
                  <a:gd name="T75" fmla="*/ 51 h 1073"/>
                  <a:gd name="T76" fmla="*/ 53 w 334"/>
                  <a:gd name="T77" fmla="*/ 33 h 1073"/>
                  <a:gd name="T78" fmla="*/ 76 w 334"/>
                  <a:gd name="T79" fmla="*/ 18 h 1073"/>
                  <a:gd name="T80" fmla="*/ 103 w 334"/>
                  <a:gd name="T81" fmla="*/ 8 h 1073"/>
                  <a:gd name="T82" fmla="*/ 133 w 334"/>
                  <a:gd name="T83" fmla="*/ 2 h 1073"/>
                  <a:gd name="T84" fmla="*/ 167 w 334"/>
                  <a:gd name="T85" fmla="*/ 0 h 1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34" h="1073">
                    <a:moveTo>
                      <a:pt x="167" y="0"/>
                    </a:moveTo>
                    <a:lnTo>
                      <a:pt x="201" y="2"/>
                    </a:lnTo>
                    <a:lnTo>
                      <a:pt x="230" y="8"/>
                    </a:lnTo>
                    <a:lnTo>
                      <a:pt x="258" y="18"/>
                    </a:lnTo>
                    <a:lnTo>
                      <a:pt x="280" y="33"/>
                    </a:lnTo>
                    <a:lnTo>
                      <a:pt x="300" y="51"/>
                    </a:lnTo>
                    <a:lnTo>
                      <a:pt x="314" y="72"/>
                    </a:lnTo>
                    <a:lnTo>
                      <a:pt x="326" y="98"/>
                    </a:lnTo>
                    <a:lnTo>
                      <a:pt x="331" y="128"/>
                    </a:lnTo>
                    <a:lnTo>
                      <a:pt x="334" y="162"/>
                    </a:lnTo>
                    <a:lnTo>
                      <a:pt x="334" y="406"/>
                    </a:lnTo>
                    <a:lnTo>
                      <a:pt x="332" y="438"/>
                    </a:lnTo>
                    <a:lnTo>
                      <a:pt x="329" y="471"/>
                    </a:lnTo>
                    <a:lnTo>
                      <a:pt x="326" y="505"/>
                    </a:lnTo>
                    <a:lnTo>
                      <a:pt x="260" y="996"/>
                    </a:lnTo>
                    <a:lnTo>
                      <a:pt x="255" y="1019"/>
                    </a:lnTo>
                    <a:lnTo>
                      <a:pt x="247" y="1039"/>
                    </a:lnTo>
                    <a:lnTo>
                      <a:pt x="237" y="1052"/>
                    </a:lnTo>
                    <a:lnTo>
                      <a:pt x="224" y="1062"/>
                    </a:lnTo>
                    <a:lnTo>
                      <a:pt x="208" y="1069"/>
                    </a:lnTo>
                    <a:lnTo>
                      <a:pt x="188" y="1072"/>
                    </a:lnTo>
                    <a:lnTo>
                      <a:pt x="167" y="1073"/>
                    </a:lnTo>
                    <a:lnTo>
                      <a:pt x="145" y="1072"/>
                    </a:lnTo>
                    <a:lnTo>
                      <a:pt x="126" y="1069"/>
                    </a:lnTo>
                    <a:lnTo>
                      <a:pt x="110" y="1062"/>
                    </a:lnTo>
                    <a:lnTo>
                      <a:pt x="96" y="1052"/>
                    </a:lnTo>
                    <a:lnTo>
                      <a:pt x="86" y="1039"/>
                    </a:lnTo>
                    <a:lnTo>
                      <a:pt x="78" y="1019"/>
                    </a:lnTo>
                    <a:lnTo>
                      <a:pt x="74" y="996"/>
                    </a:lnTo>
                    <a:lnTo>
                      <a:pt x="8" y="505"/>
                    </a:lnTo>
                    <a:lnTo>
                      <a:pt x="5" y="471"/>
                    </a:lnTo>
                    <a:lnTo>
                      <a:pt x="1" y="438"/>
                    </a:lnTo>
                    <a:lnTo>
                      <a:pt x="0" y="406"/>
                    </a:lnTo>
                    <a:lnTo>
                      <a:pt x="0" y="162"/>
                    </a:lnTo>
                    <a:lnTo>
                      <a:pt x="2" y="128"/>
                    </a:lnTo>
                    <a:lnTo>
                      <a:pt x="8" y="98"/>
                    </a:lnTo>
                    <a:lnTo>
                      <a:pt x="19" y="72"/>
                    </a:lnTo>
                    <a:lnTo>
                      <a:pt x="34" y="51"/>
                    </a:lnTo>
                    <a:lnTo>
                      <a:pt x="53" y="33"/>
                    </a:lnTo>
                    <a:lnTo>
                      <a:pt x="76" y="18"/>
                    </a:lnTo>
                    <a:lnTo>
                      <a:pt x="103" y="8"/>
                    </a:lnTo>
                    <a:lnTo>
                      <a:pt x="133" y="2"/>
                    </a:lnTo>
                    <a:lnTo>
                      <a:pt x="16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8" name="Freeform 44"/>
              <p:cNvSpPr>
                <a:spLocks/>
              </p:cNvSpPr>
              <p:nvPr/>
            </p:nvSpPr>
            <p:spPr bwMode="auto">
              <a:xfrm>
                <a:off x="2501900" y="2085975"/>
                <a:ext cx="79375" cy="77787"/>
              </a:xfrm>
              <a:custGeom>
                <a:avLst/>
                <a:gdLst>
                  <a:gd name="T0" fmla="*/ 174 w 347"/>
                  <a:gd name="T1" fmla="*/ 0 h 344"/>
                  <a:gd name="T2" fmla="*/ 209 w 347"/>
                  <a:gd name="T3" fmla="*/ 4 h 344"/>
                  <a:gd name="T4" fmla="*/ 241 w 347"/>
                  <a:gd name="T5" fmla="*/ 14 h 344"/>
                  <a:gd name="T6" fmla="*/ 270 w 347"/>
                  <a:gd name="T7" fmla="*/ 30 h 344"/>
                  <a:gd name="T8" fmla="*/ 296 w 347"/>
                  <a:gd name="T9" fmla="*/ 50 h 344"/>
                  <a:gd name="T10" fmla="*/ 318 w 347"/>
                  <a:gd name="T11" fmla="*/ 76 h 344"/>
                  <a:gd name="T12" fmla="*/ 334 w 347"/>
                  <a:gd name="T13" fmla="*/ 106 h 344"/>
                  <a:gd name="T14" fmla="*/ 344 w 347"/>
                  <a:gd name="T15" fmla="*/ 138 h 344"/>
                  <a:gd name="T16" fmla="*/ 347 w 347"/>
                  <a:gd name="T17" fmla="*/ 172 h 344"/>
                  <a:gd name="T18" fmla="*/ 344 w 347"/>
                  <a:gd name="T19" fmla="*/ 207 h 344"/>
                  <a:gd name="T20" fmla="*/ 334 w 347"/>
                  <a:gd name="T21" fmla="*/ 240 h 344"/>
                  <a:gd name="T22" fmla="*/ 318 w 347"/>
                  <a:gd name="T23" fmla="*/ 269 h 344"/>
                  <a:gd name="T24" fmla="*/ 296 w 347"/>
                  <a:gd name="T25" fmla="*/ 294 h 344"/>
                  <a:gd name="T26" fmla="*/ 270 w 347"/>
                  <a:gd name="T27" fmla="*/ 315 h 344"/>
                  <a:gd name="T28" fmla="*/ 241 w 347"/>
                  <a:gd name="T29" fmla="*/ 331 h 344"/>
                  <a:gd name="T30" fmla="*/ 209 w 347"/>
                  <a:gd name="T31" fmla="*/ 341 h 344"/>
                  <a:gd name="T32" fmla="*/ 174 w 347"/>
                  <a:gd name="T33" fmla="*/ 344 h 344"/>
                  <a:gd name="T34" fmla="*/ 139 w 347"/>
                  <a:gd name="T35" fmla="*/ 341 h 344"/>
                  <a:gd name="T36" fmla="*/ 107 w 347"/>
                  <a:gd name="T37" fmla="*/ 331 h 344"/>
                  <a:gd name="T38" fmla="*/ 77 w 347"/>
                  <a:gd name="T39" fmla="*/ 315 h 344"/>
                  <a:gd name="T40" fmla="*/ 51 w 347"/>
                  <a:gd name="T41" fmla="*/ 294 h 344"/>
                  <a:gd name="T42" fmla="*/ 30 w 347"/>
                  <a:gd name="T43" fmla="*/ 269 h 344"/>
                  <a:gd name="T44" fmla="*/ 14 w 347"/>
                  <a:gd name="T45" fmla="*/ 240 h 344"/>
                  <a:gd name="T46" fmla="*/ 4 w 347"/>
                  <a:gd name="T47" fmla="*/ 207 h 344"/>
                  <a:gd name="T48" fmla="*/ 0 w 347"/>
                  <a:gd name="T49" fmla="*/ 172 h 344"/>
                  <a:gd name="T50" fmla="*/ 4 w 347"/>
                  <a:gd name="T51" fmla="*/ 138 h 344"/>
                  <a:gd name="T52" fmla="*/ 14 w 347"/>
                  <a:gd name="T53" fmla="*/ 106 h 344"/>
                  <a:gd name="T54" fmla="*/ 30 w 347"/>
                  <a:gd name="T55" fmla="*/ 76 h 344"/>
                  <a:gd name="T56" fmla="*/ 51 w 347"/>
                  <a:gd name="T57" fmla="*/ 50 h 344"/>
                  <a:gd name="T58" fmla="*/ 77 w 347"/>
                  <a:gd name="T59" fmla="*/ 30 h 344"/>
                  <a:gd name="T60" fmla="*/ 107 w 347"/>
                  <a:gd name="T61" fmla="*/ 14 h 344"/>
                  <a:gd name="T62" fmla="*/ 139 w 347"/>
                  <a:gd name="T63" fmla="*/ 4 h 344"/>
                  <a:gd name="T64" fmla="*/ 174 w 347"/>
                  <a:gd name="T65" fmla="*/ 0 h 3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47" h="344">
                    <a:moveTo>
                      <a:pt x="174" y="0"/>
                    </a:moveTo>
                    <a:lnTo>
                      <a:pt x="209" y="4"/>
                    </a:lnTo>
                    <a:lnTo>
                      <a:pt x="241" y="14"/>
                    </a:lnTo>
                    <a:lnTo>
                      <a:pt x="270" y="30"/>
                    </a:lnTo>
                    <a:lnTo>
                      <a:pt x="296" y="50"/>
                    </a:lnTo>
                    <a:lnTo>
                      <a:pt x="318" y="76"/>
                    </a:lnTo>
                    <a:lnTo>
                      <a:pt x="334" y="106"/>
                    </a:lnTo>
                    <a:lnTo>
                      <a:pt x="344" y="138"/>
                    </a:lnTo>
                    <a:lnTo>
                      <a:pt x="347" y="172"/>
                    </a:lnTo>
                    <a:lnTo>
                      <a:pt x="344" y="207"/>
                    </a:lnTo>
                    <a:lnTo>
                      <a:pt x="334" y="240"/>
                    </a:lnTo>
                    <a:lnTo>
                      <a:pt x="318" y="269"/>
                    </a:lnTo>
                    <a:lnTo>
                      <a:pt x="296" y="294"/>
                    </a:lnTo>
                    <a:lnTo>
                      <a:pt x="270" y="315"/>
                    </a:lnTo>
                    <a:lnTo>
                      <a:pt x="241" y="331"/>
                    </a:lnTo>
                    <a:lnTo>
                      <a:pt x="209" y="341"/>
                    </a:lnTo>
                    <a:lnTo>
                      <a:pt x="174" y="344"/>
                    </a:lnTo>
                    <a:lnTo>
                      <a:pt x="139" y="341"/>
                    </a:lnTo>
                    <a:lnTo>
                      <a:pt x="107" y="331"/>
                    </a:lnTo>
                    <a:lnTo>
                      <a:pt x="77" y="315"/>
                    </a:lnTo>
                    <a:lnTo>
                      <a:pt x="51" y="294"/>
                    </a:lnTo>
                    <a:lnTo>
                      <a:pt x="30" y="269"/>
                    </a:lnTo>
                    <a:lnTo>
                      <a:pt x="14" y="240"/>
                    </a:lnTo>
                    <a:lnTo>
                      <a:pt x="4" y="207"/>
                    </a:lnTo>
                    <a:lnTo>
                      <a:pt x="0" y="172"/>
                    </a:lnTo>
                    <a:lnTo>
                      <a:pt x="4" y="138"/>
                    </a:lnTo>
                    <a:lnTo>
                      <a:pt x="14" y="106"/>
                    </a:lnTo>
                    <a:lnTo>
                      <a:pt x="30" y="76"/>
                    </a:lnTo>
                    <a:lnTo>
                      <a:pt x="51" y="50"/>
                    </a:lnTo>
                    <a:lnTo>
                      <a:pt x="77" y="30"/>
                    </a:lnTo>
                    <a:lnTo>
                      <a:pt x="107" y="14"/>
                    </a:lnTo>
                    <a:lnTo>
                      <a:pt x="139" y="4"/>
                    </a:lnTo>
                    <a:lnTo>
                      <a:pt x="17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1" name="Freeform 49"/>
            <p:cNvSpPr>
              <a:spLocks noEditPoints="1"/>
            </p:cNvSpPr>
            <p:nvPr/>
          </p:nvSpPr>
          <p:spPr bwMode="auto">
            <a:xfrm>
              <a:off x="7130965" y="3464081"/>
              <a:ext cx="615949" cy="615949"/>
            </a:xfrm>
            <a:custGeom>
              <a:avLst/>
              <a:gdLst>
                <a:gd name="T0" fmla="*/ 2959 w 3962"/>
                <a:gd name="T1" fmla="*/ 2546 h 3963"/>
                <a:gd name="T2" fmla="*/ 3397 w 3962"/>
                <a:gd name="T3" fmla="*/ 2984 h 3963"/>
                <a:gd name="T4" fmla="*/ 3464 w 3962"/>
                <a:gd name="T5" fmla="*/ 3124 h 3963"/>
                <a:gd name="T6" fmla="*/ 3343 w 3962"/>
                <a:gd name="T7" fmla="*/ 3219 h 3963"/>
                <a:gd name="T8" fmla="*/ 2736 w 3962"/>
                <a:gd name="T9" fmla="*/ 3150 h 3963"/>
                <a:gd name="T10" fmla="*/ 2752 w 3962"/>
                <a:gd name="T11" fmla="*/ 2523 h 3963"/>
                <a:gd name="T12" fmla="*/ 2896 w 3962"/>
                <a:gd name="T13" fmla="*/ 2232 h 3963"/>
                <a:gd name="T14" fmla="*/ 2500 w 3962"/>
                <a:gd name="T15" fmla="*/ 2399 h 3963"/>
                <a:gd name="T16" fmla="*/ 2262 w 3962"/>
                <a:gd name="T17" fmla="*/ 2752 h 3963"/>
                <a:gd name="T18" fmla="*/ 2262 w 3962"/>
                <a:gd name="T19" fmla="*/ 3193 h 3963"/>
                <a:gd name="T20" fmla="*/ 2500 w 3962"/>
                <a:gd name="T21" fmla="*/ 3544 h 3963"/>
                <a:gd name="T22" fmla="*/ 2896 w 3962"/>
                <a:gd name="T23" fmla="*/ 3711 h 3963"/>
                <a:gd name="T24" fmla="*/ 3325 w 3962"/>
                <a:gd name="T25" fmla="*/ 3625 h 3963"/>
                <a:gd name="T26" fmla="*/ 3625 w 3962"/>
                <a:gd name="T27" fmla="*/ 3325 h 3963"/>
                <a:gd name="T28" fmla="*/ 3711 w 3962"/>
                <a:gd name="T29" fmla="*/ 2896 h 3963"/>
                <a:gd name="T30" fmla="*/ 3544 w 3962"/>
                <a:gd name="T31" fmla="*/ 2500 h 3963"/>
                <a:gd name="T32" fmla="*/ 3193 w 3962"/>
                <a:gd name="T33" fmla="*/ 2262 h 3963"/>
                <a:gd name="T34" fmla="*/ 1734 w 3962"/>
                <a:gd name="T35" fmla="*/ 2724 h 3963"/>
                <a:gd name="T36" fmla="*/ 495 w 3962"/>
                <a:gd name="T37" fmla="*/ 2724 h 3963"/>
                <a:gd name="T38" fmla="*/ 3300 w 3962"/>
                <a:gd name="T39" fmla="*/ 2037 h 3963"/>
                <a:gd name="T40" fmla="*/ 3700 w 3962"/>
                <a:gd name="T41" fmla="*/ 2300 h 3963"/>
                <a:gd name="T42" fmla="*/ 3930 w 3962"/>
                <a:gd name="T43" fmla="*/ 2722 h 3963"/>
                <a:gd name="T44" fmla="*/ 3930 w 3962"/>
                <a:gd name="T45" fmla="*/ 3222 h 3963"/>
                <a:gd name="T46" fmla="*/ 3700 w 3962"/>
                <a:gd name="T47" fmla="*/ 3643 h 3963"/>
                <a:gd name="T48" fmla="*/ 3300 w 3962"/>
                <a:gd name="T49" fmla="*/ 3907 h 3963"/>
                <a:gd name="T50" fmla="*/ 2802 w 3962"/>
                <a:gd name="T51" fmla="*/ 3948 h 3963"/>
                <a:gd name="T52" fmla="*/ 2361 w 3962"/>
                <a:gd name="T53" fmla="*/ 3752 h 3963"/>
                <a:gd name="T54" fmla="*/ 2067 w 3962"/>
                <a:gd name="T55" fmla="*/ 3376 h 3963"/>
                <a:gd name="T56" fmla="*/ 1984 w 3962"/>
                <a:gd name="T57" fmla="*/ 2887 h 3963"/>
                <a:gd name="T58" fmla="*/ 2144 w 3962"/>
                <a:gd name="T59" fmla="*/ 2426 h 3963"/>
                <a:gd name="T60" fmla="*/ 2495 w 3962"/>
                <a:gd name="T61" fmla="*/ 2103 h 3963"/>
                <a:gd name="T62" fmla="*/ 2972 w 3962"/>
                <a:gd name="T63" fmla="*/ 1982 h 3963"/>
                <a:gd name="T64" fmla="*/ 1238 w 3962"/>
                <a:gd name="T65" fmla="*/ 1486 h 3963"/>
                <a:gd name="T66" fmla="*/ 990 w 3962"/>
                <a:gd name="T67" fmla="*/ 1486 h 3963"/>
                <a:gd name="T68" fmla="*/ 371 w 3962"/>
                <a:gd name="T69" fmla="*/ 619 h 3963"/>
                <a:gd name="T70" fmla="*/ 473 w 3962"/>
                <a:gd name="T71" fmla="*/ 819 h 3963"/>
                <a:gd name="T72" fmla="*/ 697 w 3962"/>
                <a:gd name="T73" fmla="*/ 854 h 3963"/>
                <a:gd name="T74" fmla="*/ 854 w 3962"/>
                <a:gd name="T75" fmla="*/ 697 h 3963"/>
                <a:gd name="T76" fmla="*/ 2355 w 3962"/>
                <a:gd name="T77" fmla="*/ 659 h 3963"/>
                <a:gd name="T78" fmla="*/ 2487 w 3962"/>
                <a:gd name="T79" fmla="*/ 839 h 3963"/>
                <a:gd name="T80" fmla="*/ 2714 w 3962"/>
                <a:gd name="T81" fmla="*/ 839 h 3963"/>
                <a:gd name="T82" fmla="*/ 2844 w 3962"/>
                <a:gd name="T83" fmla="*/ 659 h 3963"/>
                <a:gd name="T84" fmla="*/ 3074 w 3962"/>
                <a:gd name="T85" fmla="*/ 526 h 3963"/>
                <a:gd name="T86" fmla="*/ 3215 w 3962"/>
                <a:gd name="T87" fmla="*/ 724 h 3963"/>
                <a:gd name="T88" fmla="*/ 248 w 3962"/>
                <a:gd name="T89" fmla="*/ 2947 h 3963"/>
                <a:gd name="T90" fmla="*/ 268 w 3962"/>
                <a:gd name="T91" fmla="*/ 3219 h 3963"/>
                <a:gd name="T92" fmla="*/ 52 w 3962"/>
                <a:gd name="T93" fmla="*/ 3108 h 3963"/>
                <a:gd name="T94" fmla="*/ 3 w 3962"/>
                <a:gd name="T95" fmla="*/ 724 h 3963"/>
                <a:gd name="T96" fmla="*/ 144 w 3962"/>
                <a:gd name="T97" fmla="*/ 526 h 3963"/>
                <a:gd name="T98" fmla="*/ 2654 w 3962"/>
                <a:gd name="T99" fmla="*/ 13 h 3963"/>
                <a:gd name="T100" fmla="*/ 2724 w 3962"/>
                <a:gd name="T101" fmla="*/ 619 h 3963"/>
                <a:gd name="T102" fmla="*/ 2629 w 3962"/>
                <a:gd name="T103" fmla="*/ 739 h 3963"/>
                <a:gd name="T104" fmla="*/ 2489 w 3962"/>
                <a:gd name="T105" fmla="*/ 673 h 3963"/>
                <a:gd name="T106" fmla="*/ 2503 w 3962"/>
                <a:gd name="T107" fmla="*/ 47 h 3963"/>
                <a:gd name="T108" fmla="*/ 647 w 3962"/>
                <a:gd name="T109" fmla="*/ 3 h 3963"/>
                <a:gd name="T110" fmla="*/ 743 w 3962"/>
                <a:gd name="T111" fmla="*/ 124 h 3963"/>
                <a:gd name="T112" fmla="*/ 673 w 3962"/>
                <a:gd name="T113" fmla="*/ 730 h 3963"/>
                <a:gd name="T114" fmla="*/ 523 w 3962"/>
                <a:gd name="T115" fmla="*/ 696 h 3963"/>
                <a:gd name="T116" fmla="*/ 508 w 3962"/>
                <a:gd name="T117" fmla="*/ 69 h 3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962" h="3963">
                  <a:moveTo>
                    <a:pt x="2848" y="2477"/>
                  </a:moveTo>
                  <a:lnTo>
                    <a:pt x="2876" y="2479"/>
                  </a:lnTo>
                  <a:lnTo>
                    <a:pt x="2902" y="2489"/>
                  </a:lnTo>
                  <a:lnTo>
                    <a:pt x="2925" y="2503"/>
                  </a:lnTo>
                  <a:lnTo>
                    <a:pt x="2944" y="2523"/>
                  </a:lnTo>
                  <a:lnTo>
                    <a:pt x="2959" y="2546"/>
                  </a:lnTo>
                  <a:lnTo>
                    <a:pt x="2968" y="2572"/>
                  </a:lnTo>
                  <a:lnTo>
                    <a:pt x="2972" y="2600"/>
                  </a:lnTo>
                  <a:lnTo>
                    <a:pt x="2972" y="2972"/>
                  </a:lnTo>
                  <a:lnTo>
                    <a:pt x="3343" y="2972"/>
                  </a:lnTo>
                  <a:lnTo>
                    <a:pt x="3371" y="2975"/>
                  </a:lnTo>
                  <a:lnTo>
                    <a:pt x="3397" y="2984"/>
                  </a:lnTo>
                  <a:lnTo>
                    <a:pt x="3420" y="2999"/>
                  </a:lnTo>
                  <a:lnTo>
                    <a:pt x="3440" y="3018"/>
                  </a:lnTo>
                  <a:lnTo>
                    <a:pt x="3454" y="3041"/>
                  </a:lnTo>
                  <a:lnTo>
                    <a:pt x="3464" y="3067"/>
                  </a:lnTo>
                  <a:lnTo>
                    <a:pt x="3467" y="3096"/>
                  </a:lnTo>
                  <a:lnTo>
                    <a:pt x="3464" y="3124"/>
                  </a:lnTo>
                  <a:lnTo>
                    <a:pt x="3454" y="3150"/>
                  </a:lnTo>
                  <a:lnTo>
                    <a:pt x="3440" y="3173"/>
                  </a:lnTo>
                  <a:lnTo>
                    <a:pt x="3420" y="3193"/>
                  </a:lnTo>
                  <a:lnTo>
                    <a:pt x="3397" y="3207"/>
                  </a:lnTo>
                  <a:lnTo>
                    <a:pt x="3371" y="3217"/>
                  </a:lnTo>
                  <a:lnTo>
                    <a:pt x="3343" y="3219"/>
                  </a:lnTo>
                  <a:lnTo>
                    <a:pt x="2848" y="3219"/>
                  </a:lnTo>
                  <a:lnTo>
                    <a:pt x="2819" y="3217"/>
                  </a:lnTo>
                  <a:lnTo>
                    <a:pt x="2794" y="3207"/>
                  </a:lnTo>
                  <a:lnTo>
                    <a:pt x="2771" y="3193"/>
                  </a:lnTo>
                  <a:lnTo>
                    <a:pt x="2752" y="3173"/>
                  </a:lnTo>
                  <a:lnTo>
                    <a:pt x="2736" y="3150"/>
                  </a:lnTo>
                  <a:lnTo>
                    <a:pt x="2727" y="3124"/>
                  </a:lnTo>
                  <a:lnTo>
                    <a:pt x="2724" y="3096"/>
                  </a:lnTo>
                  <a:lnTo>
                    <a:pt x="2724" y="2600"/>
                  </a:lnTo>
                  <a:lnTo>
                    <a:pt x="2727" y="2572"/>
                  </a:lnTo>
                  <a:lnTo>
                    <a:pt x="2736" y="2546"/>
                  </a:lnTo>
                  <a:lnTo>
                    <a:pt x="2752" y="2523"/>
                  </a:lnTo>
                  <a:lnTo>
                    <a:pt x="2771" y="2503"/>
                  </a:lnTo>
                  <a:lnTo>
                    <a:pt x="2794" y="2489"/>
                  </a:lnTo>
                  <a:lnTo>
                    <a:pt x="2819" y="2479"/>
                  </a:lnTo>
                  <a:lnTo>
                    <a:pt x="2848" y="2477"/>
                  </a:lnTo>
                  <a:close/>
                  <a:moveTo>
                    <a:pt x="2972" y="2229"/>
                  </a:moveTo>
                  <a:lnTo>
                    <a:pt x="2896" y="2232"/>
                  </a:lnTo>
                  <a:lnTo>
                    <a:pt x="2821" y="2244"/>
                  </a:lnTo>
                  <a:lnTo>
                    <a:pt x="2750" y="2262"/>
                  </a:lnTo>
                  <a:lnTo>
                    <a:pt x="2683" y="2288"/>
                  </a:lnTo>
                  <a:lnTo>
                    <a:pt x="2618" y="2319"/>
                  </a:lnTo>
                  <a:lnTo>
                    <a:pt x="2556" y="2356"/>
                  </a:lnTo>
                  <a:lnTo>
                    <a:pt x="2500" y="2399"/>
                  </a:lnTo>
                  <a:lnTo>
                    <a:pt x="2447" y="2447"/>
                  </a:lnTo>
                  <a:lnTo>
                    <a:pt x="2399" y="2500"/>
                  </a:lnTo>
                  <a:lnTo>
                    <a:pt x="2355" y="2556"/>
                  </a:lnTo>
                  <a:lnTo>
                    <a:pt x="2318" y="2618"/>
                  </a:lnTo>
                  <a:lnTo>
                    <a:pt x="2287" y="2683"/>
                  </a:lnTo>
                  <a:lnTo>
                    <a:pt x="2262" y="2752"/>
                  </a:lnTo>
                  <a:lnTo>
                    <a:pt x="2243" y="2823"/>
                  </a:lnTo>
                  <a:lnTo>
                    <a:pt x="2232" y="2896"/>
                  </a:lnTo>
                  <a:lnTo>
                    <a:pt x="2229" y="2972"/>
                  </a:lnTo>
                  <a:lnTo>
                    <a:pt x="2232" y="3048"/>
                  </a:lnTo>
                  <a:lnTo>
                    <a:pt x="2243" y="3122"/>
                  </a:lnTo>
                  <a:lnTo>
                    <a:pt x="2262" y="3193"/>
                  </a:lnTo>
                  <a:lnTo>
                    <a:pt x="2287" y="3261"/>
                  </a:lnTo>
                  <a:lnTo>
                    <a:pt x="2318" y="3325"/>
                  </a:lnTo>
                  <a:lnTo>
                    <a:pt x="2355" y="3387"/>
                  </a:lnTo>
                  <a:lnTo>
                    <a:pt x="2399" y="3444"/>
                  </a:lnTo>
                  <a:lnTo>
                    <a:pt x="2447" y="3497"/>
                  </a:lnTo>
                  <a:lnTo>
                    <a:pt x="2500" y="3544"/>
                  </a:lnTo>
                  <a:lnTo>
                    <a:pt x="2556" y="3588"/>
                  </a:lnTo>
                  <a:lnTo>
                    <a:pt x="2618" y="3625"/>
                  </a:lnTo>
                  <a:lnTo>
                    <a:pt x="2683" y="3657"/>
                  </a:lnTo>
                  <a:lnTo>
                    <a:pt x="2750" y="3682"/>
                  </a:lnTo>
                  <a:lnTo>
                    <a:pt x="2821" y="3700"/>
                  </a:lnTo>
                  <a:lnTo>
                    <a:pt x="2896" y="3711"/>
                  </a:lnTo>
                  <a:lnTo>
                    <a:pt x="2972" y="3714"/>
                  </a:lnTo>
                  <a:lnTo>
                    <a:pt x="3048" y="3711"/>
                  </a:lnTo>
                  <a:lnTo>
                    <a:pt x="3121" y="3700"/>
                  </a:lnTo>
                  <a:lnTo>
                    <a:pt x="3193" y="3682"/>
                  </a:lnTo>
                  <a:lnTo>
                    <a:pt x="3260" y="3657"/>
                  </a:lnTo>
                  <a:lnTo>
                    <a:pt x="3325" y="3625"/>
                  </a:lnTo>
                  <a:lnTo>
                    <a:pt x="3386" y="3588"/>
                  </a:lnTo>
                  <a:lnTo>
                    <a:pt x="3444" y="3544"/>
                  </a:lnTo>
                  <a:lnTo>
                    <a:pt x="3496" y="3497"/>
                  </a:lnTo>
                  <a:lnTo>
                    <a:pt x="3544" y="3444"/>
                  </a:lnTo>
                  <a:lnTo>
                    <a:pt x="3588" y="3387"/>
                  </a:lnTo>
                  <a:lnTo>
                    <a:pt x="3625" y="3325"/>
                  </a:lnTo>
                  <a:lnTo>
                    <a:pt x="3656" y="3261"/>
                  </a:lnTo>
                  <a:lnTo>
                    <a:pt x="3680" y="3193"/>
                  </a:lnTo>
                  <a:lnTo>
                    <a:pt x="3700" y="3122"/>
                  </a:lnTo>
                  <a:lnTo>
                    <a:pt x="3711" y="3048"/>
                  </a:lnTo>
                  <a:lnTo>
                    <a:pt x="3714" y="2972"/>
                  </a:lnTo>
                  <a:lnTo>
                    <a:pt x="3711" y="2896"/>
                  </a:lnTo>
                  <a:lnTo>
                    <a:pt x="3700" y="2823"/>
                  </a:lnTo>
                  <a:lnTo>
                    <a:pt x="3680" y="2752"/>
                  </a:lnTo>
                  <a:lnTo>
                    <a:pt x="3656" y="2683"/>
                  </a:lnTo>
                  <a:lnTo>
                    <a:pt x="3625" y="2618"/>
                  </a:lnTo>
                  <a:lnTo>
                    <a:pt x="3588" y="2556"/>
                  </a:lnTo>
                  <a:lnTo>
                    <a:pt x="3544" y="2500"/>
                  </a:lnTo>
                  <a:lnTo>
                    <a:pt x="3496" y="2447"/>
                  </a:lnTo>
                  <a:lnTo>
                    <a:pt x="3444" y="2399"/>
                  </a:lnTo>
                  <a:lnTo>
                    <a:pt x="3386" y="2356"/>
                  </a:lnTo>
                  <a:lnTo>
                    <a:pt x="3325" y="2319"/>
                  </a:lnTo>
                  <a:lnTo>
                    <a:pt x="3260" y="2288"/>
                  </a:lnTo>
                  <a:lnTo>
                    <a:pt x="3193" y="2262"/>
                  </a:lnTo>
                  <a:lnTo>
                    <a:pt x="3121" y="2244"/>
                  </a:lnTo>
                  <a:lnTo>
                    <a:pt x="3048" y="2232"/>
                  </a:lnTo>
                  <a:lnTo>
                    <a:pt x="2972" y="2229"/>
                  </a:lnTo>
                  <a:close/>
                  <a:moveTo>
                    <a:pt x="1238" y="2229"/>
                  </a:moveTo>
                  <a:lnTo>
                    <a:pt x="1734" y="2229"/>
                  </a:lnTo>
                  <a:lnTo>
                    <a:pt x="1734" y="2724"/>
                  </a:lnTo>
                  <a:lnTo>
                    <a:pt x="1238" y="2724"/>
                  </a:lnTo>
                  <a:lnTo>
                    <a:pt x="1238" y="2229"/>
                  </a:lnTo>
                  <a:close/>
                  <a:moveTo>
                    <a:pt x="495" y="2229"/>
                  </a:moveTo>
                  <a:lnTo>
                    <a:pt x="990" y="2229"/>
                  </a:lnTo>
                  <a:lnTo>
                    <a:pt x="990" y="2724"/>
                  </a:lnTo>
                  <a:lnTo>
                    <a:pt x="495" y="2724"/>
                  </a:lnTo>
                  <a:lnTo>
                    <a:pt x="495" y="2229"/>
                  </a:lnTo>
                  <a:close/>
                  <a:moveTo>
                    <a:pt x="2972" y="1982"/>
                  </a:moveTo>
                  <a:lnTo>
                    <a:pt x="3058" y="1985"/>
                  </a:lnTo>
                  <a:lnTo>
                    <a:pt x="3141" y="1996"/>
                  </a:lnTo>
                  <a:lnTo>
                    <a:pt x="3221" y="2013"/>
                  </a:lnTo>
                  <a:lnTo>
                    <a:pt x="3300" y="2037"/>
                  </a:lnTo>
                  <a:lnTo>
                    <a:pt x="3376" y="2067"/>
                  </a:lnTo>
                  <a:lnTo>
                    <a:pt x="3448" y="2103"/>
                  </a:lnTo>
                  <a:lnTo>
                    <a:pt x="3517" y="2144"/>
                  </a:lnTo>
                  <a:lnTo>
                    <a:pt x="3582" y="2191"/>
                  </a:lnTo>
                  <a:lnTo>
                    <a:pt x="3643" y="2243"/>
                  </a:lnTo>
                  <a:lnTo>
                    <a:pt x="3700" y="2300"/>
                  </a:lnTo>
                  <a:lnTo>
                    <a:pt x="3752" y="2361"/>
                  </a:lnTo>
                  <a:lnTo>
                    <a:pt x="3799" y="2426"/>
                  </a:lnTo>
                  <a:lnTo>
                    <a:pt x="3841" y="2495"/>
                  </a:lnTo>
                  <a:lnTo>
                    <a:pt x="3876" y="2567"/>
                  </a:lnTo>
                  <a:lnTo>
                    <a:pt x="3906" y="2643"/>
                  </a:lnTo>
                  <a:lnTo>
                    <a:pt x="3930" y="2722"/>
                  </a:lnTo>
                  <a:lnTo>
                    <a:pt x="3948" y="2803"/>
                  </a:lnTo>
                  <a:lnTo>
                    <a:pt x="3959" y="2887"/>
                  </a:lnTo>
                  <a:lnTo>
                    <a:pt x="3962" y="2972"/>
                  </a:lnTo>
                  <a:lnTo>
                    <a:pt x="3959" y="3058"/>
                  </a:lnTo>
                  <a:lnTo>
                    <a:pt x="3948" y="3141"/>
                  </a:lnTo>
                  <a:lnTo>
                    <a:pt x="3930" y="3222"/>
                  </a:lnTo>
                  <a:lnTo>
                    <a:pt x="3906" y="3300"/>
                  </a:lnTo>
                  <a:lnTo>
                    <a:pt x="3876" y="3376"/>
                  </a:lnTo>
                  <a:lnTo>
                    <a:pt x="3841" y="3448"/>
                  </a:lnTo>
                  <a:lnTo>
                    <a:pt x="3799" y="3518"/>
                  </a:lnTo>
                  <a:lnTo>
                    <a:pt x="3752" y="3583"/>
                  </a:lnTo>
                  <a:lnTo>
                    <a:pt x="3700" y="3643"/>
                  </a:lnTo>
                  <a:lnTo>
                    <a:pt x="3643" y="3700"/>
                  </a:lnTo>
                  <a:lnTo>
                    <a:pt x="3582" y="3752"/>
                  </a:lnTo>
                  <a:lnTo>
                    <a:pt x="3517" y="3799"/>
                  </a:lnTo>
                  <a:lnTo>
                    <a:pt x="3448" y="3841"/>
                  </a:lnTo>
                  <a:lnTo>
                    <a:pt x="3376" y="3877"/>
                  </a:lnTo>
                  <a:lnTo>
                    <a:pt x="3300" y="3907"/>
                  </a:lnTo>
                  <a:lnTo>
                    <a:pt x="3221" y="3931"/>
                  </a:lnTo>
                  <a:lnTo>
                    <a:pt x="3141" y="3948"/>
                  </a:lnTo>
                  <a:lnTo>
                    <a:pt x="3058" y="3959"/>
                  </a:lnTo>
                  <a:lnTo>
                    <a:pt x="2972" y="3963"/>
                  </a:lnTo>
                  <a:lnTo>
                    <a:pt x="2886" y="3959"/>
                  </a:lnTo>
                  <a:lnTo>
                    <a:pt x="2802" y="3948"/>
                  </a:lnTo>
                  <a:lnTo>
                    <a:pt x="2721" y="3931"/>
                  </a:lnTo>
                  <a:lnTo>
                    <a:pt x="2643" y="3907"/>
                  </a:lnTo>
                  <a:lnTo>
                    <a:pt x="2567" y="3877"/>
                  </a:lnTo>
                  <a:lnTo>
                    <a:pt x="2495" y="3841"/>
                  </a:lnTo>
                  <a:lnTo>
                    <a:pt x="2426" y="3799"/>
                  </a:lnTo>
                  <a:lnTo>
                    <a:pt x="2361" y="3752"/>
                  </a:lnTo>
                  <a:lnTo>
                    <a:pt x="2300" y="3700"/>
                  </a:lnTo>
                  <a:lnTo>
                    <a:pt x="2243" y="3643"/>
                  </a:lnTo>
                  <a:lnTo>
                    <a:pt x="2191" y="3583"/>
                  </a:lnTo>
                  <a:lnTo>
                    <a:pt x="2144" y="3518"/>
                  </a:lnTo>
                  <a:lnTo>
                    <a:pt x="2103" y="3448"/>
                  </a:lnTo>
                  <a:lnTo>
                    <a:pt x="2067" y="3376"/>
                  </a:lnTo>
                  <a:lnTo>
                    <a:pt x="2037" y="3300"/>
                  </a:lnTo>
                  <a:lnTo>
                    <a:pt x="2013" y="3222"/>
                  </a:lnTo>
                  <a:lnTo>
                    <a:pt x="1995" y="3141"/>
                  </a:lnTo>
                  <a:lnTo>
                    <a:pt x="1984" y="3058"/>
                  </a:lnTo>
                  <a:lnTo>
                    <a:pt x="1980" y="2972"/>
                  </a:lnTo>
                  <a:lnTo>
                    <a:pt x="1984" y="2887"/>
                  </a:lnTo>
                  <a:lnTo>
                    <a:pt x="1995" y="2803"/>
                  </a:lnTo>
                  <a:lnTo>
                    <a:pt x="2013" y="2722"/>
                  </a:lnTo>
                  <a:lnTo>
                    <a:pt x="2037" y="2643"/>
                  </a:lnTo>
                  <a:lnTo>
                    <a:pt x="2067" y="2567"/>
                  </a:lnTo>
                  <a:lnTo>
                    <a:pt x="2103" y="2495"/>
                  </a:lnTo>
                  <a:lnTo>
                    <a:pt x="2144" y="2426"/>
                  </a:lnTo>
                  <a:lnTo>
                    <a:pt x="2191" y="2361"/>
                  </a:lnTo>
                  <a:lnTo>
                    <a:pt x="2243" y="2300"/>
                  </a:lnTo>
                  <a:lnTo>
                    <a:pt x="2300" y="2243"/>
                  </a:lnTo>
                  <a:lnTo>
                    <a:pt x="2361" y="2191"/>
                  </a:lnTo>
                  <a:lnTo>
                    <a:pt x="2426" y="2144"/>
                  </a:lnTo>
                  <a:lnTo>
                    <a:pt x="2495" y="2103"/>
                  </a:lnTo>
                  <a:lnTo>
                    <a:pt x="2567" y="2067"/>
                  </a:lnTo>
                  <a:lnTo>
                    <a:pt x="2643" y="2037"/>
                  </a:lnTo>
                  <a:lnTo>
                    <a:pt x="2721" y="2013"/>
                  </a:lnTo>
                  <a:lnTo>
                    <a:pt x="2802" y="1996"/>
                  </a:lnTo>
                  <a:lnTo>
                    <a:pt x="2886" y="1985"/>
                  </a:lnTo>
                  <a:lnTo>
                    <a:pt x="2972" y="1982"/>
                  </a:lnTo>
                  <a:close/>
                  <a:moveTo>
                    <a:pt x="1980" y="1486"/>
                  </a:moveTo>
                  <a:lnTo>
                    <a:pt x="2476" y="1486"/>
                  </a:lnTo>
                  <a:lnTo>
                    <a:pt x="2476" y="1982"/>
                  </a:lnTo>
                  <a:lnTo>
                    <a:pt x="1980" y="1982"/>
                  </a:lnTo>
                  <a:lnTo>
                    <a:pt x="1980" y="1486"/>
                  </a:lnTo>
                  <a:close/>
                  <a:moveTo>
                    <a:pt x="1238" y="1486"/>
                  </a:moveTo>
                  <a:lnTo>
                    <a:pt x="1734" y="1486"/>
                  </a:lnTo>
                  <a:lnTo>
                    <a:pt x="1734" y="1982"/>
                  </a:lnTo>
                  <a:lnTo>
                    <a:pt x="1238" y="1982"/>
                  </a:lnTo>
                  <a:lnTo>
                    <a:pt x="1238" y="1486"/>
                  </a:lnTo>
                  <a:close/>
                  <a:moveTo>
                    <a:pt x="495" y="1486"/>
                  </a:moveTo>
                  <a:lnTo>
                    <a:pt x="990" y="1486"/>
                  </a:lnTo>
                  <a:lnTo>
                    <a:pt x="990" y="1982"/>
                  </a:lnTo>
                  <a:lnTo>
                    <a:pt x="495" y="1982"/>
                  </a:lnTo>
                  <a:lnTo>
                    <a:pt x="495" y="1486"/>
                  </a:lnTo>
                  <a:close/>
                  <a:moveTo>
                    <a:pt x="268" y="495"/>
                  </a:moveTo>
                  <a:lnTo>
                    <a:pt x="371" y="495"/>
                  </a:lnTo>
                  <a:lnTo>
                    <a:pt x="371" y="619"/>
                  </a:lnTo>
                  <a:lnTo>
                    <a:pt x="374" y="659"/>
                  </a:lnTo>
                  <a:lnTo>
                    <a:pt x="384" y="697"/>
                  </a:lnTo>
                  <a:lnTo>
                    <a:pt x="399" y="732"/>
                  </a:lnTo>
                  <a:lnTo>
                    <a:pt x="419" y="765"/>
                  </a:lnTo>
                  <a:lnTo>
                    <a:pt x="444" y="794"/>
                  </a:lnTo>
                  <a:lnTo>
                    <a:pt x="473" y="819"/>
                  </a:lnTo>
                  <a:lnTo>
                    <a:pt x="505" y="839"/>
                  </a:lnTo>
                  <a:lnTo>
                    <a:pt x="541" y="854"/>
                  </a:lnTo>
                  <a:lnTo>
                    <a:pt x="579" y="864"/>
                  </a:lnTo>
                  <a:lnTo>
                    <a:pt x="619" y="867"/>
                  </a:lnTo>
                  <a:lnTo>
                    <a:pt x="659" y="864"/>
                  </a:lnTo>
                  <a:lnTo>
                    <a:pt x="697" y="854"/>
                  </a:lnTo>
                  <a:lnTo>
                    <a:pt x="732" y="839"/>
                  </a:lnTo>
                  <a:lnTo>
                    <a:pt x="765" y="819"/>
                  </a:lnTo>
                  <a:lnTo>
                    <a:pt x="794" y="794"/>
                  </a:lnTo>
                  <a:lnTo>
                    <a:pt x="819" y="765"/>
                  </a:lnTo>
                  <a:lnTo>
                    <a:pt x="838" y="732"/>
                  </a:lnTo>
                  <a:lnTo>
                    <a:pt x="854" y="697"/>
                  </a:lnTo>
                  <a:lnTo>
                    <a:pt x="864" y="659"/>
                  </a:lnTo>
                  <a:lnTo>
                    <a:pt x="866" y="619"/>
                  </a:lnTo>
                  <a:lnTo>
                    <a:pt x="866" y="495"/>
                  </a:lnTo>
                  <a:lnTo>
                    <a:pt x="2353" y="495"/>
                  </a:lnTo>
                  <a:lnTo>
                    <a:pt x="2353" y="619"/>
                  </a:lnTo>
                  <a:lnTo>
                    <a:pt x="2355" y="659"/>
                  </a:lnTo>
                  <a:lnTo>
                    <a:pt x="2365" y="697"/>
                  </a:lnTo>
                  <a:lnTo>
                    <a:pt x="2380" y="732"/>
                  </a:lnTo>
                  <a:lnTo>
                    <a:pt x="2400" y="765"/>
                  </a:lnTo>
                  <a:lnTo>
                    <a:pt x="2425" y="794"/>
                  </a:lnTo>
                  <a:lnTo>
                    <a:pt x="2454" y="819"/>
                  </a:lnTo>
                  <a:lnTo>
                    <a:pt x="2487" y="839"/>
                  </a:lnTo>
                  <a:lnTo>
                    <a:pt x="2521" y="854"/>
                  </a:lnTo>
                  <a:lnTo>
                    <a:pt x="2560" y="864"/>
                  </a:lnTo>
                  <a:lnTo>
                    <a:pt x="2600" y="867"/>
                  </a:lnTo>
                  <a:lnTo>
                    <a:pt x="2641" y="864"/>
                  </a:lnTo>
                  <a:lnTo>
                    <a:pt x="2678" y="854"/>
                  </a:lnTo>
                  <a:lnTo>
                    <a:pt x="2714" y="839"/>
                  </a:lnTo>
                  <a:lnTo>
                    <a:pt x="2747" y="819"/>
                  </a:lnTo>
                  <a:lnTo>
                    <a:pt x="2776" y="794"/>
                  </a:lnTo>
                  <a:lnTo>
                    <a:pt x="2800" y="765"/>
                  </a:lnTo>
                  <a:lnTo>
                    <a:pt x="2820" y="732"/>
                  </a:lnTo>
                  <a:lnTo>
                    <a:pt x="2835" y="697"/>
                  </a:lnTo>
                  <a:lnTo>
                    <a:pt x="2844" y="659"/>
                  </a:lnTo>
                  <a:lnTo>
                    <a:pt x="2848" y="619"/>
                  </a:lnTo>
                  <a:lnTo>
                    <a:pt x="2848" y="495"/>
                  </a:lnTo>
                  <a:lnTo>
                    <a:pt x="2952" y="495"/>
                  </a:lnTo>
                  <a:lnTo>
                    <a:pt x="2995" y="498"/>
                  </a:lnTo>
                  <a:lnTo>
                    <a:pt x="3036" y="509"/>
                  </a:lnTo>
                  <a:lnTo>
                    <a:pt x="3074" y="526"/>
                  </a:lnTo>
                  <a:lnTo>
                    <a:pt x="3109" y="548"/>
                  </a:lnTo>
                  <a:lnTo>
                    <a:pt x="3141" y="574"/>
                  </a:lnTo>
                  <a:lnTo>
                    <a:pt x="3167" y="607"/>
                  </a:lnTo>
                  <a:lnTo>
                    <a:pt x="3189" y="642"/>
                  </a:lnTo>
                  <a:lnTo>
                    <a:pt x="3206" y="682"/>
                  </a:lnTo>
                  <a:lnTo>
                    <a:pt x="3215" y="724"/>
                  </a:lnTo>
                  <a:lnTo>
                    <a:pt x="3219" y="767"/>
                  </a:lnTo>
                  <a:lnTo>
                    <a:pt x="3219" y="1733"/>
                  </a:lnTo>
                  <a:lnTo>
                    <a:pt x="2972" y="1733"/>
                  </a:lnTo>
                  <a:lnTo>
                    <a:pt x="2972" y="1238"/>
                  </a:lnTo>
                  <a:lnTo>
                    <a:pt x="248" y="1238"/>
                  </a:lnTo>
                  <a:lnTo>
                    <a:pt x="248" y="2947"/>
                  </a:lnTo>
                  <a:lnTo>
                    <a:pt x="250" y="2959"/>
                  </a:lnTo>
                  <a:lnTo>
                    <a:pt x="258" y="2969"/>
                  </a:lnTo>
                  <a:lnTo>
                    <a:pt x="268" y="2972"/>
                  </a:lnTo>
                  <a:lnTo>
                    <a:pt x="1734" y="2972"/>
                  </a:lnTo>
                  <a:lnTo>
                    <a:pt x="1734" y="3219"/>
                  </a:lnTo>
                  <a:lnTo>
                    <a:pt x="268" y="3219"/>
                  </a:lnTo>
                  <a:lnTo>
                    <a:pt x="225" y="3216"/>
                  </a:lnTo>
                  <a:lnTo>
                    <a:pt x="183" y="3206"/>
                  </a:lnTo>
                  <a:lnTo>
                    <a:pt x="144" y="3189"/>
                  </a:lnTo>
                  <a:lnTo>
                    <a:pt x="109" y="3167"/>
                  </a:lnTo>
                  <a:lnTo>
                    <a:pt x="78" y="3140"/>
                  </a:lnTo>
                  <a:lnTo>
                    <a:pt x="52" y="3108"/>
                  </a:lnTo>
                  <a:lnTo>
                    <a:pt x="30" y="3072"/>
                  </a:lnTo>
                  <a:lnTo>
                    <a:pt x="13" y="3034"/>
                  </a:lnTo>
                  <a:lnTo>
                    <a:pt x="3" y="2991"/>
                  </a:lnTo>
                  <a:lnTo>
                    <a:pt x="0" y="2947"/>
                  </a:lnTo>
                  <a:lnTo>
                    <a:pt x="0" y="767"/>
                  </a:lnTo>
                  <a:lnTo>
                    <a:pt x="3" y="724"/>
                  </a:lnTo>
                  <a:lnTo>
                    <a:pt x="13" y="682"/>
                  </a:lnTo>
                  <a:lnTo>
                    <a:pt x="30" y="642"/>
                  </a:lnTo>
                  <a:lnTo>
                    <a:pt x="52" y="607"/>
                  </a:lnTo>
                  <a:lnTo>
                    <a:pt x="78" y="574"/>
                  </a:lnTo>
                  <a:lnTo>
                    <a:pt x="109" y="548"/>
                  </a:lnTo>
                  <a:lnTo>
                    <a:pt x="144" y="526"/>
                  </a:lnTo>
                  <a:lnTo>
                    <a:pt x="183" y="509"/>
                  </a:lnTo>
                  <a:lnTo>
                    <a:pt x="225" y="498"/>
                  </a:lnTo>
                  <a:lnTo>
                    <a:pt x="268" y="495"/>
                  </a:lnTo>
                  <a:close/>
                  <a:moveTo>
                    <a:pt x="2600" y="0"/>
                  </a:moveTo>
                  <a:lnTo>
                    <a:pt x="2629" y="3"/>
                  </a:lnTo>
                  <a:lnTo>
                    <a:pt x="2654" y="13"/>
                  </a:lnTo>
                  <a:lnTo>
                    <a:pt x="2678" y="27"/>
                  </a:lnTo>
                  <a:lnTo>
                    <a:pt x="2696" y="47"/>
                  </a:lnTo>
                  <a:lnTo>
                    <a:pt x="2712" y="69"/>
                  </a:lnTo>
                  <a:lnTo>
                    <a:pt x="2720" y="95"/>
                  </a:lnTo>
                  <a:lnTo>
                    <a:pt x="2724" y="124"/>
                  </a:lnTo>
                  <a:lnTo>
                    <a:pt x="2724" y="619"/>
                  </a:lnTo>
                  <a:lnTo>
                    <a:pt x="2720" y="648"/>
                  </a:lnTo>
                  <a:lnTo>
                    <a:pt x="2712" y="673"/>
                  </a:lnTo>
                  <a:lnTo>
                    <a:pt x="2696" y="696"/>
                  </a:lnTo>
                  <a:lnTo>
                    <a:pt x="2678" y="715"/>
                  </a:lnTo>
                  <a:lnTo>
                    <a:pt x="2654" y="730"/>
                  </a:lnTo>
                  <a:lnTo>
                    <a:pt x="2629" y="739"/>
                  </a:lnTo>
                  <a:lnTo>
                    <a:pt x="2600" y="743"/>
                  </a:lnTo>
                  <a:lnTo>
                    <a:pt x="2572" y="739"/>
                  </a:lnTo>
                  <a:lnTo>
                    <a:pt x="2546" y="730"/>
                  </a:lnTo>
                  <a:lnTo>
                    <a:pt x="2523" y="715"/>
                  </a:lnTo>
                  <a:lnTo>
                    <a:pt x="2503" y="696"/>
                  </a:lnTo>
                  <a:lnTo>
                    <a:pt x="2489" y="673"/>
                  </a:lnTo>
                  <a:lnTo>
                    <a:pt x="2479" y="648"/>
                  </a:lnTo>
                  <a:lnTo>
                    <a:pt x="2476" y="619"/>
                  </a:lnTo>
                  <a:lnTo>
                    <a:pt x="2476" y="124"/>
                  </a:lnTo>
                  <a:lnTo>
                    <a:pt x="2479" y="95"/>
                  </a:lnTo>
                  <a:lnTo>
                    <a:pt x="2489" y="69"/>
                  </a:lnTo>
                  <a:lnTo>
                    <a:pt x="2503" y="47"/>
                  </a:lnTo>
                  <a:lnTo>
                    <a:pt x="2523" y="27"/>
                  </a:lnTo>
                  <a:lnTo>
                    <a:pt x="2546" y="13"/>
                  </a:lnTo>
                  <a:lnTo>
                    <a:pt x="2572" y="3"/>
                  </a:lnTo>
                  <a:lnTo>
                    <a:pt x="2600" y="0"/>
                  </a:lnTo>
                  <a:close/>
                  <a:moveTo>
                    <a:pt x="619" y="0"/>
                  </a:moveTo>
                  <a:lnTo>
                    <a:pt x="647" y="3"/>
                  </a:lnTo>
                  <a:lnTo>
                    <a:pt x="673" y="13"/>
                  </a:lnTo>
                  <a:lnTo>
                    <a:pt x="696" y="27"/>
                  </a:lnTo>
                  <a:lnTo>
                    <a:pt x="715" y="47"/>
                  </a:lnTo>
                  <a:lnTo>
                    <a:pt x="730" y="69"/>
                  </a:lnTo>
                  <a:lnTo>
                    <a:pt x="740" y="95"/>
                  </a:lnTo>
                  <a:lnTo>
                    <a:pt x="743" y="124"/>
                  </a:lnTo>
                  <a:lnTo>
                    <a:pt x="743" y="619"/>
                  </a:lnTo>
                  <a:lnTo>
                    <a:pt x="740" y="648"/>
                  </a:lnTo>
                  <a:lnTo>
                    <a:pt x="730" y="673"/>
                  </a:lnTo>
                  <a:lnTo>
                    <a:pt x="715" y="696"/>
                  </a:lnTo>
                  <a:lnTo>
                    <a:pt x="696" y="715"/>
                  </a:lnTo>
                  <a:lnTo>
                    <a:pt x="673" y="730"/>
                  </a:lnTo>
                  <a:lnTo>
                    <a:pt x="647" y="739"/>
                  </a:lnTo>
                  <a:lnTo>
                    <a:pt x="619" y="743"/>
                  </a:lnTo>
                  <a:lnTo>
                    <a:pt x="590" y="739"/>
                  </a:lnTo>
                  <a:lnTo>
                    <a:pt x="565" y="730"/>
                  </a:lnTo>
                  <a:lnTo>
                    <a:pt x="542" y="715"/>
                  </a:lnTo>
                  <a:lnTo>
                    <a:pt x="523" y="696"/>
                  </a:lnTo>
                  <a:lnTo>
                    <a:pt x="508" y="673"/>
                  </a:lnTo>
                  <a:lnTo>
                    <a:pt x="499" y="648"/>
                  </a:lnTo>
                  <a:lnTo>
                    <a:pt x="495" y="619"/>
                  </a:lnTo>
                  <a:lnTo>
                    <a:pt x="495" y="124"/>
                  </a:lnTo>
                  <a:lnTo>
                    <a:pt x="499" y="95"/>
                  </a:lnTo>
                  <a:lnTo>
                    <a:pt x="508" y="69"/>
                  </a:lnTo>
                  <a:lnTo>
                    <a:pt x="523" y="47"/>
                  </a:lnTo>
                  <a:lnTo>
                    <a:pt x="542" y="27"/>
                  </a:lnTo>
                  <a:lnTo>
                    <a:pt x="565" y="13"/>
                  </a:lnTo>
                  <a:lnTo>
                    <a:pt x="590" y="3"/>
                  </a:lnTo>
                  <a:lnTo>
                    <a:pt x="619" y="0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2" name="Group 92"/>
            <p:cNvGrpSpPr/>
            <p:nvPr/>
          </p:nvGrpSpPr>
          <p:grpSpPr>
            <a:xfrm>
              <a:off x="4559245" y="3525194"/>
              <a:ext cx="479425" cy="477838"/>
              <a:chOff x="4575175" y="3521076"/>
              <a:chExt cx="479425" cy="477838"/>
            </a:xfrm>
          </p:grpSpPr>
          <p:sp>
            <p:nvSpPr>
              <p:cNvPr id="21" name="Freeform 54"/>
              <p:cNvSpPr>
                <a:spLocks/>
              </p:cNvSpPr>
              <p:nvPr/>
            </p:nvSpPr>
            <p:spPr bwMode="auto">
              <a:xfrm>
                <a:off x="4657725" y="3606801"/>
                <a:ext cx="206375" cy="42863"/>
              </a:xfrm>
              <a:custGeom>
                <a:avLst/>
                <a:gdLst>
                  <a:gd name="T0" fmla="*/ 151 w 1438"/>
                  <a:gd name="T1" fmla="*/ 0 h 302"/>
                  <a:gd name="T2" fmla="*/ 1287 w 1438"/>
                  <a:gd name="T3" fmla="*/ 0 h 302"/>
                  <a:gd name="T4" fmla="*/ 1318 w 1438"/>
                  <a:gd name="T5" fmla="*/ 3 h 302"/>
                  <a:gd name="T6" fmla="*/ 1346 w 1438"/>
                  <a:gd name="T7" fmla="*/ 12 h 302"/>
                  <a:gd name="T8" fmla="*/ 1372 w 1438"/>
                  <a:gd name="T9" fmla="*/ 26 h 302"/>
                  <a:gd name="T10" fmla="*/ 1394 w 1438"/>
                  <a:gd name="T11" fmla="*/ 45 h 302"/>
                  <a:gd name="T12" fmla="*/ 1413 w 1438"/>
                  <a:gd name="T13" fmla="*/ 67 h 302"/>
                  <a:gd name="T14" fmla="*/ 1426 w 1438"/>
                  <a:gd name="T15" fmla="*/ 93 h 302"/>
                  <a:gd name="T16" fmla="*/ 1435 w 1438"/>
                  <a:gd name="T17" fmla="*/ 121 h 302"/>
                  <a:gd name="T18" fmla="*/ 1438 w 1438"/>
                  <a:gd name="T19" fmla="*/ 151 h 302"/>
                  <a:gd name="T20" fmla="*/ 1435 w 1438"/>
                  <a:gd name="T21" fmla="*/ 181 h 302"/>
                  <a:gd name="T22" fmla="*/ 1426 w 1438"/>
                  <a:gd name="T23" fmla="*/ 209 h 302"/>
                  <a:gd name="T24" fmla="*/ 1413 w 1438"/>
                  <a:gd name="T25" fmla="*/ 235 h 302"/>
                  <a:gd name="T26" fmla="*/ 1394 w 1438"/>
                  <a:gd name="T27" fmla="*/ 257 h 302"/>
                  <a:gd name="T28" fmla="*/ 1372 w 1438"/>
                  <a:gd name="T29" fmla="*/ 276 h 302"/>
                  <a:gd name="T30" fmla="*/ 1346 w 1438"/>
                  <a:gd name="T31" fmla="*/ 289 h 302"/>
                  <a:gd name="T32" fmla="*/ 1318 w 1438"/>
                  <a:gd name="T33" fmla="*/ 298 h 302"/>
                  <a:gd name="T34" fmla="*/ 1287 w 1438"/>
                  <a:gd name="T35" fmla="*/ 302 h 302"/>
                  <a:gd name="T36" fmla="*/ 151 w 1438"/>
                  <a:gd name="T37" fmla="*/ 302 h 302"/>
                  <a:gd name="T38" fmla="*/ 121 w 1438"/>
                  <a:gd name="T39" fmla="*/ 298 h 302"/>
                  <a:gd name="T40" fmla="*/ 93 w 1438"/>
                  <a:gd name="T41" fmla="*/ 289 h 302"/>
                  <a:gd name="T42" fmla="*/ 66 w 1438"/>
                  <a:gd name="T43" fmla="*/ 276 h 302"/>
                  <a:gd name="T44" fmla="*/ 44 w 1438"/>
                  <a:gd name="T45" fmla="*/ 257 h 302"/>
                  <a:gd name="T46" fmla="*/ 26 w 1438"/>
                  <a:gd name="T47" fmla="*/ 235 h 302"/>
                  <a:gd name="T48" fmla="*/ 12 w 1438"/>
                  <a:gd name="T49" fmla="*/ 209 h 302"/>
                  <a:gd name="T50" fmla="*/ 4 w 1438"/>
                  <a:gd name="T51" fmla="*/ 181 h 302"/>
                  <a:gd name="T52" fmla="*/ 0 w 1438"/>
                  <a:gd name="T53" fmla="*/ 151 h 302"/>
                  <a:gd name="T54" fmla="*/ 4 w 1438"/>
                  <a:gd name="T55" fmla="*/ 121 h 302"/>
                  <a:gd name="T56" fmla="*/ 12 w 1438"/>
                  <a:gd name="T57" fmla="*/ 93 h 302"/>
                  <a:gd name="T58" fmla="*/ 26 w 1438"/>
                  <a:gd name="T59" fmla="*/ 67 h 302"/>
                  <a:gd name="T60" fmla="*/ 44 w 1438"/>
                  <a:gd name="T61" fmla="*/ 45 h 302"/>
                  <a:gd name="T62" fmla="*/ 66 w 1438"/>
                  <a:gd name="T63" fmla="*/ 26 h 302"/>
                  <a:gd name="T64" fmla="*/ 93 w 1438"/>
                  <a:gd name="T65" fmla="*/ 12 h 302"/>
                  <a:gd name="T66" fmla="*/ 121 w 1438"/>
                  <a:gd name="T67" fmla="*/ 3 h 302"/>
                  <a:gd name="T68" fmla="*/ 151 w 1438"/>
                  <a:gd name="T69" fmla="*/ 0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438" h="302">
                    <a:moveTo>
                      <a:pt x="151" y="0"/>
                    </a:moveTo>
                    <a:lnTo>
                      <a:pt x="1287" y="0"/>
                    </a:lnTo>
                    <a:lnTo>
                      <a:pt x="1318" y="3"/>
                    </a:lnTo>
                    <a:lnTo>
                      <a:pt x="1346" y="12"/>
                    </a:lnTo>
                    <a:lnTo>
                      <a:pt x="1372" y="26"/>
                    </a:lnTo>
                    <a:lnTo>
                      <a:pt x="1394" y="45"/>
                    </a:lnTo>
                    <a:lnTo>
                      <a:pt x="1413" y="67"/>
                    </a:lnTo>
                    <a:lnTo>
                      <a:pt x="1426" y="93"/>
                    </a:lnTo>
                    <a:lnTo>
                      <a:pt x="1435" y="121"/>
                    </a:lnTo>
                    <a:lnTo>
                      <a:pt x="1438" y="151"/>
                    </a:lnTo>
                    <a:lnTo>
                      <a:pt x="1435" y="181"/>
                    </a:lnTo>
                    <a:lnTo>
                      <a:pt x="1426" y="209"/>
                    </a:lnTo>
                    <a:lnTo>
                      <a:pt x="1413" y="235"/>
                    </a:lnTo>
                    <a:lnTo>
                      <a:pt x="1394" y="257"/>
                    </a:lnTo>
                    <a:lnTo>
                      <a:pt x="1372" y="276"/>
                    </a:lnTo>
                    <a:lnTo>
                      <a:pt x="1346" y="289"/>
                    </a:lnTo>
                    <a:lnTo>
                      <a:pt x="1318" y="298"/>
                    </a:lnTo>
                    <a:lnTo>
                      <a:pt x="1287" y="302"/>
                    </a:lnTo>
                    <a:lnTo>
                      <a:pt x="151" y="302"/>
                    </a:lnTo>
                    <a:lnTo>
                      <a:pt x="121" y="298"/>
                    </a:lnTo>
                    <a:lnTo>
                      <a:pt x="93" y="289"/>
                    </a:lnTo>
                    <a:lnTo>
                      <a:pt x="66" y="276"/>
                    </a:lnTo>
                    <a:lnTo>
                      <a:pt x="44" y="257"/>
                    </a:lnTo>
                    <a:lnTo>
                      <a:pt x="26" y="235"/>
                    </a:lnTo>
                    <a:lnTo>
                      <a:pt x="12" y="209"/>
                    </a:lnTo>
                    <a:lnTo>
                      <a:pt x="4" y="181"/>
                    </a:lnTo>
                    <a:lnTo>
                      <a:pt x="0" y="151"/>
                    </a:lnTo>
                    <a:lnTo>
                      <a:pt x="4" y="121"/>
                    </a:lnTo>
                    <a:lnTo>
                      <a:pt x="12" y="93"/>
                    </a:lnTo>
                    <a:lnTo>
                      <a:pt x="26" y="67"/>
                    </a:lnTo>
                    <a:lnTo>
                      <a:pt x="44" y="45"/>
                    </a:lnTo>
                    <a:lnTo>
                      <a:pt x="66" y="26"/>
                    </a:lnTo>
                    <a:lnTo>
                      <a:pt x="93" y="12"/>
                    </a:lnTo>
                    <a:lnTo>
                      <a:pt x="121" y="3"/>
                    </a:lnTo>
                    <a:lnTo>
                      <a:pt x="151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" name="Freeform 55"/>
              <p:cNvSpPr>
                <a:spLocks/>
              </p:cNvSpPr>
              <p:nvPr/>
            </p:nvSpPr>
            <p:spPr bwMode="auto">
              <a:xfrm>
                <a:off x="4657725" y="3687763"/>
                <a:ext cx="206375" cy="42863"/>
              </a:xfrm>
              <a:custGeom>
                <a:avLst/>
                <a:gdLst>
                  <a:gd name="T0" fmla="*/ 151 w 1438"/>
                  <a:gd name="T1" fmla="*/ 0 h 301"/>
                  <a:gd name="T2" fmla="*/ 1287 w 1438"/>
                  <a:gd name="T3" fmla="*/ 0 h 301"/>
                  <a:gd name="T4" fmla="*/ 1318 w 1438"/>
                  <a:gd name="T5" fmla="*/ 3 h 301"/>
                  <a:gd name="T6" fmla="*/ 1346 w 1438"/>
                  <a:gd name="T7" fmla="*/ 12 h 301"/>
                  <a:gd name="T8" fmla="*/ 1372 w 1438"/>
                  <a:gd name="T9" fmla="*/ 26 h 301"/>
                  <a:gd name="T10" fmla="*/ 1394 w 1438"/>
                  <a:gd name="T11" fmla="*/ 44 h 301"/>
                  <a:gd name="T12" fmla="*/ 1413 w 1438"/>
                  <a:gd name="T13" fmla="*/ 66 h 301"/>
                  <a:gd name="T14" fmla="*/ 1426 w 1438"/>
                  <a:gd name="T15" fmla="*/ 92 h 301"/>
                  <a:gd name="T16" fmla="*/ 1435 w 1438"/>
                  <a:gd name="T17" fmla="*/ 120 h 301"/>
                  <a:gd name="T18" fmla="*/ 1438 w 1438"/>
                  <a:gd name="T19" fmla="*/ 150 h 301"/>
                  <a:gd name="T20" fmla="*/ 1435 w 1438"/>
                  <a:gd name="T21" fmla="*/ 181 h 301"/>
                  <a:gd name="T22" fmla="*/ 1426 w 1438"/>
                  <a:gd name="T23" fmla="*/ 210 h 301"/>
                  <a:gd name="T24" fmla="*/ 1413 w 1438"/>
                  <a:gd name="T25" fmla="*/ 235 h 301"/>
                  <a:gd name="T26" fmla="*/ 1394 w 1438"/>
                  <a:gd name="T27" fmla="*/ 258 h 301"/>
                  <a:gd name="T28" fmla="*/ 1372 w 1438"/>
                  <a:gd name="T29" fmla="*/ 275 h 301"/>
                  <a:gd name="T30" fmla="*/ 1346 w 1438"/>
                  <a:gd name="T31" fmla="*/ 290 h 301"/>
                  <a:gd name="T32" fmla="*/ 1318 w 1438"/>
                  <a:gd name="T33" fmla="*/ 298 h 301"/>
                  <a:gd name="T34" fmla="*/ 1287 w 1438"/>
                  <a:gd name="T35" fmla="*/ 301 h 301"/>
                  <a:gd name="T36" fmla="*/ 151 w 1438"/>
                  <a:gd name="T37" fmla="*/ 301 h 301"/>
                  <a:gd name="T38" fmla="*/ 121 w 1438"/>
                  <a:gd name="T39" fmla="*/ 298 h 301"/>
                  <a:gd name="T40" fmla="*/ 93 w 1438"/>
                  <a:gd name="T41" fmla="*/ 290 h 301"/>
                  <a:gd name="T42" fmla="*/ 66 w 1438"/>
                  <a:gd name="T43" fmla="*/ 275 h 301"/>
                  <a:gd name="T44" fmla="*/ 44 w 1438"/>
                  <a:gd name="T45" fmla="*/ 258 h 301"/>
                  <a:gd name="T46" fmla="*/ 26 w 1438"/>
                  <a:gd name="T47" fmla="*/ 235 h 301"/>
                  <a:gd name="T48" fmla="*/ 12 w 1438"/>
                  <a:gd name="T49" fmla="*/ 210 h 301"/>
                  <a:gd name="T50" fmla="*/ 4 w 1438"/>
                  <a:gd name="T51" fmla="*/ 181 h 301"/>
                  <a:gd name="T52" fmla="*/ 0 w 1438"/>
                  <a:gd name="T53" fmla="*/ 150 h 301"/>
                  <a:gd name="T54" fmla="*/ 4 w 1438"/>
                  <a:gd name="T55" fmla="*/ 120 h 301"/>
                  <a:gd name="T56" fmla="*/ 12 w 1438"/>
                  <a:gd name="T57" fmla="*/ 92 h 301"/>
                  <a:gd name="T58" fmla="*/ 26 w 1438"/>
                  <a:gd name="T59" fmla="*/ 66 h 301"/>
                  <a:gd name="T60" fmla="*/ 44 w 1438"/>
                  <a:gd name="T61" fmla="*/ 44 h 301"/>
                  <a:gd name="T62" fmla="*/ 66 w 1438"/>
                  <a:gd name="T63" fmla="*/ 26 h 301"/>
                  <a:gd name="T64" fmla="*/ 93 w 1438"/>
                  <a:gd name="T65" fmla="*/ 12 h 301"/>
                  <a:gd name="T66" fmla="*/ 121 w 1438"/>
                  <a:gd name="T67" fmla="*/ 3 h 301"/>
                  <a:gd name="T68" fmla="*/ 151 w 1438"/>
                  <a:gd name="T69" fmla="*/ 0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438" h="301">
                    <a:moveTo>
                      <a:pt x="151" y="0"/>
                    </a:moveTo>
                    <a:lnTo>
                      <a:pt x="1287" y="0"/>
                    </a:lnTo>
                    <a:lnTo>
                      <a:pt x="1318" y="3"/>
                    </a:lnTo>
                    <a:lnTo>
                      <a:pt x="1346" y="12"/>
                    </a:lnTo>
                    <a:lnTo>
                      <a:pt x="1372" y="26"/>
                    </a:lnTo>
                    <a:lnTo>
                      <a:pt x="1394" y="44"/>
                    </a:lnTo>
                    <a:lnTo>
                      <a:pt x="1413" y="66"/>
                    </a:lnTo>
                    <a:lnTo>
                      <a:pt x="1426" y="92"/>
                    </a:lnTo>
                    <a:lnTo>
                      <a:pt x="1435" y="120"/>
                    </a:lnTo>
                    <a:lnTo>
                      <a:pt x="1438" y="150"/>
                    </a:lnTo>
                    <a:lnTo>
                      <a:pt x="1435" y="181"/>
                    </a:lnTo>
                    <a:lnTo>
                      <a:pt x="1426" y="210"/>
                    </a:lnTo>
                    <a:lnTo>
                      <a:pt x="1413" y="235"/>
                    </a:lnTo>
                    <a:lnTo>
                      <a:pt x="1394" y="258"/>
                    </a:lnTo>
                    <a:lnTo>
                      <a:pt x="1372" y="275"/>
                    </a:lnTo>
                    <a:lnTo>
                      <a:pt x="1346" y="290"/>
                    </a:lnTo>
                    <a:lnTo>
                      <a:pt x="1318" y="298"/>
                    </a:lnTo>
                    <a:lnTo>
                      <a:pt x="1287" y="301"/>
                    </a:lnTo>
                    <a:lnTo>
                      <a:pt x="151" y="301"/>
                    </a:lnTo>
                    <a:lnTo>
                      <a:pt x="121" y="298"/>
                    </a:lnTo>
                    <a:lnTo>
                      <a:pt x="93" y="290"/>
                    </a:lnTo>
                    <a:lnTo>
                      <a:pt x="66" y="275"/>
                    </a:lnTo>
                    <a:lnTo>
                      <a:pt x="44" y="258"/>
                    </a:lnTo>
                    <a:lnTo>
                      <a:pt x="26" y="235"/>
                    </a:lnTo>
                    <a:lnTo>
                      <a:pt x="12" y="210"/>
                    </a:lnTo>
                    <a:lnTo>
                      <a:pt x="4" y="181"/>
                    </a:lnTo>
                    <a:lnTo>
                      <a:pt x="0" y="150"/>
                    </a:lnTo>
                    <a:lnTo>
                      <a:pt x="4" y="120"/>
                    </a:lnTo>
                    <a:lnTo>
                      <a:pt x="12" y="92"/>
                    </a:lnTo>
                    <a:lnTo>
                      <a:pt x="26" y="66"/>
                    </a:lnTo>
                    <a:lnTo>
                      <a:pt x="44" y="44"/>
                    </a:lnTo>
                    <a:lnTo>
                      <a:pt x="66" y="26"/>
                    </a:lnTo>
                    <a:lnTo>
                      <a:pt x="93" y="12"/>
                    </a:lnTo>
                    <a:lnTo>
                      <a:pt x="121" y="3"/>
                    </a:lnTo>
                    <a:lnTo>
                      <a:pt x="151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3" name="Freeform 56"/>
              <p:cNvSpPr>
                <a:spLocks/>
              </p:cNvSpPr>
              <p:nvPr/>
            </p:nvSpPr>
            <p:spPr bwMode="auto">
              <a:xfrm>
                <a:off x="4657725" y="3768726"/>
                <a:ext cx="125413" cy="44450"/>
              </a:xfrm>
              <a:custGeom>
                <a:avLst/>
                <a:gdLst>
                  <a:gd name="T0" fmla="*/ 151 w 870"/>
                  <a:gd name="T1" fmla="*/ 0 h 301"/>
                  <a:gd name="T2" fmla="*/ 720 w 870"/>
                  <a:gd name="T3" fmla="*/ 0 h 301"/>
                  <a:gd name="T4" fmla="*/ 750 w 870"/>
                  <a:gd name="T5" fmla="*/ 4 h 301"/>
                  <a:gd name="T6" fmla="*/ 778 w 870"/>
                  <a:gd name="T7" fmla="*/ 12 h 301"/>
                  <a:gd name="T8" fmla="*/ 805 w 870"/>
                  <a:gd name="T9" fmla="*/ 26 h 301"/>
                  <a:gd name="T10" fmla="*/ 827 w 870"/>
                  <a:gd name="T11" fmla="*/ 44 h 301"/>
                  <a:gd name="T12" fmla="*/ 845 w 870"/>
                  <a:gd name="T13" fmla="*/ 67 h 301"/>
                  <a:gd name="T14" fmla="*/ 859 w 870"/>
                  <a:gd name="T15" fmla="*/ 92 h 301"/>
                  <a:gd name="T16" fmla="*/ 867 w 870"/>
                  <a:gd name="T17" fmla="*/ 120 h 301"/>
                  <a:gd name="T18" fmla="*/ 870 w 870"/>
                  <a:gd name="T19" fmla="*/ 151 h 301"/>
                  <a:gd name="T20" fmla="*/ 867 w 870"/>
                  <a:gd name="T21" fmla="*/ 181 h 301"/>
                  <a:gd name="T22" fmla="*/ 859 w 870"/>
                  <a:gd name="T23" fmla="*/ 209 h 301"/>
                  <a:gd name="T24" fmla="*/ 845 w 870"/>
                  <a:gd name="T25" fmla="*/ 234 h 301"/>
                  <a:gd name="T26" fmla="*/ 827 w 870"/>
                  <a:gd name="T27" fmla="*/ 257 h 301"/>
                  <a:gd name="T28" fmla="*/ 805 w 870"/>
                  <a:gd name="T29" fmla="*/ 275 h 301"/>
                  <a:gd name="T30" fmla="*/ 778 w 870"/>
                  <a:gd name="T31" fmla="*/ 290 h 301"/>
                  <a:gd name="T32" fmla="*/ 750 w 870"/>
                  <a:gd name="T33" fmla="*/ 298 h 301"/>
                  <a:gd name="T34" fmla="*/ 720 w 870"/>
                  <a:gd name="T35" fmla="*/ 301 h 301"/>
                  <a:gd name="T36" fmla="*/ 151 w 870"/>
                  <a:gd name="T37" fmla="*/ 301 h 301"/>
                  <a:gd name="T38" fmla="*/ 121 w 870"/>
                  <a:gd name="T39" fmla="*/ 298 h 301"/>
                  <a:gd name="T40" fmla="*/ 93 w 870"/>
                  <a:gd name="T41" fmla="*/ 290 h 301"/>
                  <a:gd name="T42" fmla="*/ 66 w 870"/>
                  <a:gd name="T43" fmla="*/ 275 h 301"/>
                  <a:gd name="T44" fmla="*/ 44 w 870"/>
                  <a:gd name="T45" fmla="*/ 257 h 301"/>
                  <a:gd name="T46" fmla="*/ 26 w 870"/>
                  <a:gd name="T47" fmla="*/ 234 h 301"/>
                  <a:gd name="T48" fmla="*/ 12 w 870"/>
                  <a:gd name="T49" fmla="*/ 209 h 301"/>
                  <a:gd name="T50" fmla="*/ 4 w 870"/>
                  <a:gd name="T51" fmla="*/ 181 h 301"/>
                  <a:gd name="T52" fmla="*/ 0 w 870"/>
                  <a:gd name="T53" fmla="*/ 151 h 301"/>
                  <a:gd name="T54" fmla="*/ 4 w 870"/>
                  <a:gd name="T55" fmla="*/ 120 h 301"/>
                  <a:gd name="T56" fmla="*/ 12 w 870"/>
                  <a:gd name="T57" fmla="*/ 92 h 301"/>
                  <a:gd name="T58" fmla="*/ 26 w 870"/>
                  <a:gd name="T59" fmla="*/ 67 h 301"/>
                  <a:gd name="T60" fmla="*/ 44 w 870"/>
                  <a:gd name="T61" fmla="*/ 44 h 301"/>
                  <a:gd name="T62" fmla="*/ 66 w 870"/>
                  <a:gd name="T63" fmla="*/ 26 h 301"/>
                  <a:gd name="T64" fmla="*/ 93 w 870"/>
                  <a:gd name="T65" fmla="*/ 12 h 301"/>
                  <a:gd name="T66" fmla="*/ 121 w 870"/>
                  <a:gd name="T67" fmla="*/ 4 h 301"/>
                  <a:gd name="T68" fmla="*/ 151 w 870"/>
                  <a:gd name="T69" fmla="*/ 0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70" h="301">
                    <a:moveTo>
                      <a:pt x="151" y="0"/>
                    </a:moveTo>
                    <a:lnTo>
                      <a:pt x="720" y="0"/>
                    </a:lnTo>
                    <a:lnTo>
                      <a:pt x="750" y="4"/>
                    </a:lnTo>
                    <a:lnTo>
                      <a:pt x="778" y="12"/>
                    </a:lnTo>
                    <a:lnTo>
                      <a:pt x="805" y="26"/>
                    </a:lnTo>
                    <a:lnTo>
                      <a:pt x="827" y="44"/>
                    </a:lnTo>
                    <a:lnTo>
                      <a:pt x="845" y="67"/>
                    </a:lnTo>
                    <a:lnTo>
                      <a:pt x="859" y="92"/>
                    </a:lnTo>
                    <a:lnTo>
                      <a:pt x="867" y="120"/>
                    </a:lnTo>
                    <a:lnTo>
                      <a:pt x="870" y="151"/>
                    </a:lnTo>
                    <a:lnTo>
                      <a:pt x="867" y="181"/>
                    </a:lnTo>
                    <a:lnTo>
                      <a:pt x="859" y="209"/>
                    </a:lnTo>
                    <a:lnTo>
                      <a:pt x="845" y="234"/>
                    </a:lnTo>
                    <a:lnTo>
                      <a:pt x="827" y="257"/>
                    </a:lnTo>
                    <a:lnTo>
                      <a:pt x="805" y="275"/>
                    </a:lnTo>
                    <a:lnTo>
                      <a:pt x="778" y="290"/>
                    </a:lnTo>
                    <a:lnTo>
                      <a:pt x="750" y="298"/>
                    </a:lnTo>
                    <a:lnTo>
                      <a:pt x="720" y="301"/>
                    </a:lnTo>
                    <a:lnTo>
                      <a:pt x="151" y="301"/>
                    </a:lnTo>
                    <a:lnTo>
                      <a:pt x="121" y="298"/>
                    </a:lnTo>
                    <a:lnTo>
                      <a:pt x="93" y="290"/>
                    </a:lnTo>
                    <a:lnTo>
                      <a:pt x="66" y="275"/>
                    </a:lnTo>
                    <a:lnTo>
                      <a:pt x="44" y="257"/>
                    </a:lnTo>
                    <a:lnTo>
                      <a:pt x="26" y="234"/>
                    </a:lnTo>
                    <a:lnTo>
                      <a:pt x="12" y="209"/>
                    </a:lnTo>
                    <a:lnTo>
                      <a:pt x="4" y="181"/>
                    </a:lnTo>
                    <a:lnTo>
                      <a:pt x="0" y="151"/>
                    </a:lnTo>
                    <a:lnTo>
                      <a:pt x="4" y="120"/>
                    </a:lnTo>
                    <a:lnTo>
                      <a:pt x="12" y="92"/>
                    </a:lnTo>
                    <a:lnTo>
                      <a:pt x="26" y="67"/>
                    </a:lnTo>
                    <a:lnTo>
                      <a:pt x="44" y="44"/>
                    </a:lnTo>
                    <a:lnTo>
                      <a:pt x="66" y="26"/>
                    </a:lnTo>
                    <a:lnTo>
                      <a:pt x="93" y="12"/>
                    </a:lnTo>
                    <a:lnTo>
                      <a:pt x="121" y="4"/>
                    </a:lnTo>
                    <a:lnTo>
                      <a:pt x="151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" name="Freeform 57"/>
              <p:cNvSpPr>
                <a:spLocks/>
              </p:cNvSpPr>
              <p:nvPr/>
            </p:nvSpPr>
            <p:spPr bwMode="auto">
              <a:xfrm>
                <a:off x="4575175" y="3521076"/>
                <a:ext cx="371475" cy="477838"/>
              </a:xfrm>
              <a:custGeom>
                <a:avLst/>
                <a:gdLst>
                  <a:gd name="T0" fmla="*/ 152 w 2574"/>
                  <a:gd name="T1" fmla="*/ 0 h 3310"/>
                  <a:gd name="T2" fmla="*/ 2423 w 2574"/>
                  <a:gd name="T3" fmla="*/ 0 h 3310"/>
                  <a:gd name="T4" fmla="*/ 2453 w 2574"/>
                  <a:gd name="T5" fmla="*/ 3 h 3310"/>
                  <a:gd name="T6" fmla="*/ 2481 w 2574"/>
                  <a:gd name="T7" fmla="*/ 12 h 3310"/>
                  <a:gd name="T8" fmla="*/ 2507 w 2574"/>
                  <a:gd name="T9" fmla="*/ 26 h 3310"/>
                  <a:gd name="T10" fmla="*/ 2529 w 2574"/>
                  <a:gd name="T11" fmla="*/ 44 h 3310"/>
                  <a:gd name="T12" fmla="*/ 2548 w 2574"/>
                  <a:gd name="T13" fmla="*/ 67 h 3310"/>
                  <a:gd name="T14" fmla="*/ 2562 w 2574"/>
                  <a:gd name="T15" fmla="*/ 92 h 3310"/>
                  <a:gd name="T16" fmla="*/ 2571 w 2574"/>
                  <a:gd name="T17" fmla="*/ 120 h 3310"/>
                  <a:gd name="T18" fmla="*/ 2574 w 2574"/>
                  <a:gd name="T19" fmla="*/ 150 h 3310"/>
                  <a:gd name="T20" fmla="*/ 2574 w 2574"/>
                  <a:gd name="T21" fmla="*/ 374 h 3310"/>
                  <a:gd name="T22" fmla="*/ 2272 w 2574"/>
                  <a:gd name="T23" fmla="*/ 896 h 3310"/>
                  <a:gd name="T24" fmla="*/ 2272 w 2574"/>
                  <a:gd name="T25" fmla="*/ 301 h 3310"/>
                  <a:gd name="T26" fmla="*/ 304 w 2574"/>
                  <a:gd name="T27" fmla="*/ 301 h 3310"/>
                  <a:gd name="T28" fmla="*/ 304 w 2574"/>
                  <a:gd name="T29" fmla="*/ 3008 h 3310"/>
                  <a:gd name="T30" fmla="*/ 2272 w 2574"/>
                  <a:gd name="T31" fmla="*/ 3008 h 3310"/>
                  <a:gd name="T32" fmla="*/ 2272 w 2574"/>
                  <a:gd name="T33" fmla="*/ 2634 h 3310"/>
                  <a:gd name="T34" fmla="*/ 2430 w 2574"/>
                  <a:gd name="T35" fmla="*/ 2530 h 3310"/>
                  <a:gd name="T36" fmla="*/ 2458 w 2574"/>
                  <a:gd name="T37" fmla="*/ 2508 h 3310"/>
                  <a:gd name="T38" fmla="*/ 2482 w 2574"/>
                  <a:gd name="T39" fmla="*/ 2483 h 3310"/>
                  <a:gd name="T40" fmla="*/ 2502 w 2574"/>
                  <a:gd name="T41" fmla="*/ 2454 h 3310"/>
                  <a:gd name="T42" fmla="*/ 2574 w 2574"/>
                  <a:gd name="T43" fmla="*/ 2330 h 3310"/>
                  <a:gd name="T44" fmla="*/ 2574 w 2574"/>
                  <a:gd name="T45" fmla="*/ 3159 h 3310"/>
                  <a:gd name="T46" fmla="*/ 2571 w 2574"/>
                  <a:gd name="T47" fmla="*/ 3189 h 3310"/>
                  <a:gd name="T48" fmla="*/ 2562 w 2574"/>
                  <a:gd name="T49" fmla="*/ 3217 h 3310"/>
                  <a:gd name="T50" fmla="*/ 2548 w 2574"/>
                  <a:gd name="T51" fmla="*/ 3243 h 3310"/>
                  <a:gd name="T52" fmla="*/ 2529 w 2574"/>
                  <a:gd name="T53" fmla="*/ 3265 h 3310"/>
                  <a:gd name="T54" fmla="*/ 2507 w 2574"/>
                  <a:gd name="T55" fmla="*/ 3284 h 3310"/>
                  <a:gd name="T56" fmla="*/ 2481 w 2574"/>
                  <a:gd name="T57" fmla="*/ 3297 h 3310"/>
                  <a:gd name="T58" fmla="*/ 2453 w 2574"/>
                  <a:gd name="T59" fmla="*/ 3307 h 3310"/>
                  <a:gd name="T60" fmla="*/ 2423 w 2574"/>
                  <a:gd name="T61" fmla="*/ 3310 h 3310"/>
                  <a:gd name="T62" fmla="*/ 152 w 2574"/>
                  <a:gd name="T63" fmla="*/ 3310 h 3310"/>
                  <a:gd name="T64" fmla="*/ 121 w 2574"/>
                  <a:gd name="T65" fmla="*/ 3307 h 3310"/>
                  <a:gd name="T66" fmla="*/ 93 w 2574"/>
                  <a:gd name="T67" fmla="*/ 3297 h 3310"/>
                  <a:gd name="T68" fmla="*/ 67 w 2574"/>
                  <a:gd name="T69" fmla="*/ 3284 h 3310"/>
                  <a:gd name="T70" fmla="*/ 45 w 2574"/>
                  <a:gd name="T71" fmla="*/ 3265 h 3310"/>
                  <a:gd name="T72" fmla="*/ 26 w 2574"/>
                  <a:gd name="T73" fmla="*/ 3243 h 3310"/>
                  <a:gd name="T74" fmla="*/ 13 w 2574"/>
                  <a:gd name="T75" fmla="*/ 3217 h 3310"/>
                  <a:gd name="T76" fmla="*/ 3 w 2574"/>
                  <a:gd name="T77" fmla="*/ 3189 h 3310"/>
                  <a:gd name="T78" fmla="*/ 0 w 2574"/>
                  <a:gd name="T79" fmla="*/ 3159 h 3310"/>
                  <a:gd name="T80" fmla="*/ 0 w 2574"/>
                  <a:gd name="T81" fmla="*/ 150 h 3310"/>
                  <a:gd name="T82" fmla="*/ 3 w 2574"/>
                  <a:gd name="T83" fmla="*/ 120 h 3310"/>
                  <a:gd name="T84" fmla="*/ 13 w 2574"/>
                  <a:gd name="T85" fmla="*/ 92 h 3310"/>
                  <a:gd name="T86" fmla="*/ 26 w 2574"/>
                  <a:gd name="T87" fmla="*/ 67 h 3310"/>
                  <a:gd name="T88" fmla="*/ 45 w 2574"/>
                  <a:gd name="T89" fmla="*/ 44 h 3310"/>
                  <a:gd name="T90" fmla="*/ 67 w 2574"/>
                  <a:gd name="T91" fmla="*/ 26 h 3310"/>
                  <a:gd name="T92" fmla="*/ 93 w 2574"/>
                  <a:gd name="T93" fmla="*/ 12 h 3310"/>
                  <a:gd name="T94" fmla="*/ 121 w 2574"/>
                  <a:gd name="T95" fmla="*/ 3 h 3310"/>
                  <a:gd name="T96" fmla="*/ 152 w 2574"/>
                  <a:gd name="T97" fmla="*/ 0 h 3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574" h="3310">
                    <a:moveTo>
                      <a:pt x="152" y="0"/>
                    </a:moveTo>
                    <a:lnTo>
                      <a:pt x="2423" y="0"/>
                    </a:lnTo>
                    <a:lnTo>
                      <a:pt x="2453" y="3"/>
                    </a:lnTo>
                    <a:lnTo>
                      <a:pt x="2481" y="12"/>
                    </a:lnTo>
                    <a:lnTo>
                      <a:pt x="2507" y="26"/>
                    </a:lnTo>
                    <a:lnTo>
                      <a:pt x="2529" y="44"/>
                    </a:lnTo>
                    <a:lnTo>
                      <a:pt x="2548" y="67"/>
                    </a:lnTo>
                    <a:lnTo>
                      <a:pt x="2562" y="92"/>
                    </a:lnTo>
                    <a:lnTo>
                      <a:pt x="2571" y="120"/>
                    </a:lnTo>
                    <a:lnTo>
                      <a:pt x="2574" y="150"/>
                    </a:lnTo>
                    <a:lnTo>
                      <a:pt x="2574" y="374"/>
                    </a:lnTo>
                    <a:lnTo>
                      <a:pt x="2272" y="896"/>
                    </a:lnTo>
                    <a:lnTo>
                      <a:pt x="2272" y="301"/>
                    </a:lnTo>
                    <a:lnTo>
                      <a:pt x="304" y="301"/>
                    </a:lnTo>
                    <a:lnTo>
                      <a:pt x="304" y="3008"/>
                    </a:lnTo>
                    <a:lnTo>
                      <a:pt x="2272" y="3008"/>
                    </a:lnTo>
                    <a:lnTo>
                      <a:pt x="2272" y="2634"/>
                    </a:lnTo>
                    <a:lnTo>
                      <a:pt x="2430" y="2530"/>
                    </a:lnTo>
                    <a:lnTo>
                      <a:pt x="2458" y="2508"/>
                    </a:lnTo>
                    <a:lnTo>
                      <a:pt x="2482" y="2483"/>
                    </a:lnTo>
                    <a:lnTo>
                      <a:pt x="2502" y="2454"/>
                    </a:lnTo>
                    <a:lnTo>
                      <a:pt x="2574" y="2330"/>
                    </a:lnTo>
                    <a:lnTo>
                      <a:pt x="2574" y="3159"/>
                    </a:lnTo>
                    <a:lnTo>
                      <a:pt x="2571" y="3189"/>
                    </a:lnTo>
                    <a:lnTo>
                      <a:pt x="2562" y="3217"/>
                    </a:lnTo>
                    <a:lnTo>
                      <a:pt x="2548" y="3243"/>
                    </a:lnTo>
                    <a:lnTo>
                      <a:pt x="2529" y="3265"/>
                    </a:lnTo>
                    <a:lnTo>
                      <a:pt x="2507" y="3284"/>
                    </a:lnTo>
                    <a:lnTo>
                      <a:pt x="2481" y="3297"/>
                    </a:lnTo>
                    <a:lnTo>
                      <a:pt x="2453" y="3307"/>
                    </a:lnTo>
                    <a:lnTo>
                      <a:pt x="2423" y="3310"/>
                    </a:lnTo>
                    <a:lnTo>
                      <a:pt x="152" y="3310"/>
                    </a:lnTo>
                    <a:lnTo>
                      <a:pt x="121" y="3307"/>
                    </a:lnTo>
                    <a:lnTo>
                      <a:pt x="93" y="3297"/>
                    </a:lnTo>
                    <a:lnTo>
                      <a:pt x="67" y="3284"/>
                    </a:lnTo>
                    <a:lnTo>
                      <a:pt x="45" y="3265"/>
                    </a:lnTo>
                    <a:lnTo>
                      <a:pt x="26" y="3243"/>
                    </a:lnTo>
                    <a:lnTo>
                      <a:pt x="13" y="3217"/>
                    </a:lnTo>
                    <a:lnTo>
                      <a:pt x="3" y="3189"/>
                    </a:lnTo>
                    <a:lnTo>
                      <a:pt x="0" y="3159"/>
                    </a:lnTo>
                    <a:lnTo>
                      <a:pt x="0" y="150"/>
                    </a:lnTo>
                    <a:lnTo>
                      <a:pt x="3" y="120"/>
                    </a:lnTo>
                    <a:lnTo>
                      <a:pt x="13" y="92"/>
                    </a:lnTo>
                    <a:lnTo>
                      <a:pt x="26" y="67"/>
                    </a:lnTo>
                    <a:lnTo>
                      <a:pt x="45" y="44"/>
                    </a:lnTo>
                    <a:lnTo>
                      <a:pt x="67" y="26"/>
                    </a:lnTo>
                    <a:lnTo>
                      <a:pt x="93" y="12"/>
                    </a:lnTo>
                    <a:lnTo>
                      <a:pt x="121" y="3"/>
                    </a:lnTo>
                    <a:lnTo>
                      <a:pt x="152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" name="Freeform 58"/>
              <p:cNvSpPr>
                <a:spLocks noEditPoints="1"/>
              </p:cNvSpPr>
              <p:nvPr/>
            </p:nvSpPr>
            <p:spPr bwMode="auto">
              <a:xfrm>
                <a:off x="4826000" y="3575051"/>
                <a:ext cx="228600" cy="341313"/>
              </a:xfrm>
              <a:custGeom>
                <a:avLst/>
                <a:gdLst>
                  <a:gd name="T0" fmla="*/ 131 w 1591"/>
                  <a:gd name="T1" fmla="*/ 1996 h 2370"/>
                  <a:gd name="T2" fmla="*/ 223 w 1591"/>
                  <a:gd name="T3" fmla="*/ 2040 h 2370"/>
                  <a:gd name="T4" fmla="*/ 308 w 1591"/>
                  <a:gd name="T5" fmla="*/ 2097 h 2370"/>
                  <a:gd name="T6" fmla="*/ 439 w 1591"/>
                  <a:gd name="T7" fmla="*/ 1980 h 2370"/>
                  <a:gd name="T8" fmla="*/ 389 w 1591"/>
                  <a:gd name="T9" fmla="*/ 1934 h 2370"/>
                  <a:gd name="T10" fmla="*/ 314 w 1591"/>
                  <a:gd name="T11" fmla="*/ 1883 h 2370"/>
                  <a:gd name="T12" fmla="*/ 245 w 1591"/>
                  <a:gd name="T13" fmla="*/ 1849 h 2370"/>
                  <a:gd name="T14" fmla="*/ 187 w 1591"/>
                  <a:gd name="T15" fmla="*/ 1829 h 2370"/>
                  <a:gd name="T16" fmla="*/ 141 w 1591"/>
                  <a:gd name="T17" fmla="*/ 1820 h 2370"/>
                  <a:gd name="T18" fmla="*/ 1118 w 1591"/>
                  <a:gd name="T19" fmla="*/ 0 h 2370"/>
                  <a:gd name="T20" fmla="*/ 1173 w 1591"/>
                  <a:gd name="T21" fmla="*/ 7 h 2370"/>
                  <a:gd name="T22" fmla="*/ 1240 w 1591"/>
                  <a:gd name="T23" fmla="*/ 25 h 2370"/>
                  <a:gd name="T24" fmla="*/ 1319 w 1591"/>
                  <a:gd name="T25" fmla="*/ 57 h 2370"/>
                  <a:gd name="T26" fmla="*/ 1407 w 1591"/>
                  <a:gd name="T27" fmla="*/ 108 h 2370"/>
                  <a:gd name="T28" fmla="*/ 1478 w 1591"/>
                  <a:gd name="T29" fmla="*/ 163 h 2370"/>
                  <a:gd name="T30" fmla="*/ 1528 w 1591"/>
                  <a:gd name="T31" fmla="*/ 215 h 2370"/>
                  <a:gd name="T32" fmla="*/ 1561 w 1591"/>
                  <a:gd name="T33" fmla="*/ 261 h 2370"/>
                  <a:gd name="T34" fmla="*/ 1580 w 1591"/>
                  <a:gd name="T35" fmla="*/ 297 h 2370"/>
                  <a:gd name="T36" fmla="*/ 1588 w 1591"/>
                  <a:gd name="T37" fmla="*/ 320 h 2370"/>
                  <a:gd name="T38" fmla="*/ 1591 w 1591"/>
                  <a:gd name="T39" fmla="*/ 344 h 2370"/>
                  <a:gd name="T40" fmla="*/ 1581 w 1591"/>
                  <a:gd name="T41" fmla="*/ 379 h 2370"/>
                  <a:gd name="T42" fmla="*/ 625 w 1591"/>
                  <a:gd name="T43" fmla="*/ 2021 h 2370"/>
                  <a:gd name="T44" fmla="*/ 116 w 1591"/>
                  <a:gd name="T45" fmla="*/ 2357 h 2370"/>
                  <a:gd name="T46" fmla="*/ 77 w 1591"/>
                  <a:gd name="T47" fmla="*/ 2370 h 2370"/>
                  <a:gd name="T48" fmla="*/ 36 w 1591"/>
                  <a:gd name="T49" fmla="*/ 2359 h 2370"/>
                  <a:gd name="T50" fmla="*/ 12 w 1591"/>
                  <a:gd name="T51" fmla="*/ 2338 h 2370"/>
                  <a:gd name="T52" fmla="*/ 0 w 1591"/>
                  <a:gd name="T53" fmla="*/ 2306 h 2370"/>
                  <a:gd name="T54" fmla="*/ 34 w 1591"/>
                  <a:gd name="T55" fmla="*/ 1702 h 2370"/>
                  <a:gd name="T56" fmla="*/ 45 w 1591"/>
                  <a:gd name="T57" fmla="*/ 1670 h 2370"/>
                  <a:gd name="T58" fmla="*/ 1002 w 1591"/>
                  <a:gd name="T59" fmla="*/ 27 h 2370"/>
                  <a:gd name="T60" fmla="*/ 1034 w 1591"/>
                  <a:gd name="T61" fmla="*/ 7 h 2370"/>
                  <a:gd name="T62" fmla="*/ 1048 w 1591"/>
                  <a:gd name="T63" fmla="*/ 4 h 2370"/>
                  <a:gd name="T64" fmla="*/ 1076 w 1591"/>
                  <a:gd name="T65" fmla="*/ 0 h 23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591" h="2370">
                    <a:moveTo>
                      <a:pt x="141" y="1820"/>
                    </a:moveTo>
                    <a:lnTo>
                      <a:pt x="131" y="1996"/>
                    </a:lnTo>
                    <a:lnTo>
                      <a:pt x="177" y="2016"/>
                    </a:lnTo>
                    <a:lnTo>
                      <a:pt x="223" y="2040"/>
                    </a:lnTo>
                    <a:lnTo>
                      <a:pt x="267" y="2067"/>
                    </a:lnTo>
                    <a:lnTo>
                      <a:pt x="308" y="2097"/>
                    </a:lnTo>
                    <a:lnTo>
                      <a:pt x="455" y="2000"/>
                    </a:lnTo>
                    <a:lnTo>
                      <a:pt x="439" y="1980"/>
                    </a:lnTo>
                    <a:lnTo>
                      <a:pt x="417" y="1958"/>
                    </a:lnTo>
                    <a:lnTo>
                      <a:pt x="389" y="1934"/>
                    </a:lnTo>
                    <a:lnTo>
                      <a:pt x="355" y="1909"/>
                    </a:lnTo>
                    <a:lnTo>
                      <a:pt x="314" y="1883"/>
                    </a:lnTo>
                    <a:lnTo>
                      <a:pt x="278" y="1864"/>
                    </a:lnTo>
                    <a:lnTo>
                      <a:pt x="245" y="1849"/>
                    </a:lnTo>
                    <a:lnTo>
                      <a:pt x="214" y="1837"/>
                    </a:lnTo>
                    <a:lnTo>
                      <a:pt x="187" y="1829"/>
                    </a:lnTo>
                    <a:lnTo>
                      <a:pt x="163" y="1824"/>
                    </a:lnTo>
                    <a:lnTo>
                      <a:pt x="141" y="1820"/>
                    </a:lnTo>
                    <a:close/>
                    <a:moveTo>
                      <a:pt x="1095" y="0"/>
                    </a:moveTo>
                    <a:lnTo>
                      <a:pt x="1118" y="0"/>
                    </a:lnTo>
                    <a:lnTo>
                      <a:pt x="1144" y="2"/>
                    </a:lnTo>
                    <a:lnTo>
                      <a:pt x="1173" y="7"/>
                    </a:lnTo>
                    <a:lnTo>
                      <a:pt x="1205" y="14"/>
                    </a:lnTo>
                    <a:lnTo>
                      <a:pt x="1240" y="25"/>
                    </a:lnTo>
                    <a:lnTo>
                      <a:pt x="1278" y="39"/>
                    </a:lnTo>
                    <a:lnTo>
                      <a:pt x="1319" y="57"/>
                    </a:lnTo>
                    <a:lnTo>
                      <a:pt x="1362" y="81"/>
                    </a:lnTo>
                    <a:lnTo>
                      <a:pt x="1407" y="108"/>
                    </a:lnTo>
                    <a:lnTo>
                      <a:pt x="1446" y="136"/>
                    </a:lnTo>
                    <a:lnTo>
                      <a:pt x="1478" y="163"/>
                    </a:lnTo>
                    <a:lnTo>
                      <a:pt x="1505" y="190"/>
                    </a:lnTo>
                    <a:lnTo>
                      <a:pt x="1528" y="215"/>
                    </a:lnTo>
                    <a:lnTo>
                      <a:pt x="1546" y="239"/>
                    </a:lnTo>
                    <a:lnTo>
                      <a:pt x="1561" y="261"/>
                    </a:lnTo>
                    <a:lnTo>
                      <a:pt x="1571" y="280"/>
                    </a:lnTo>
                    <a:lnTo>
                      <a:pt x="1580" y="297"/>
                    </a:lnTo>
                    <a:lnTo>
                      <a:pt x="1585" y="311"/>
                    </a:lnTo>
                    <a:lnTo>
                      <a:pt x="1588" y="320"/>
                    </a:lnTo>
                    <a:lnTo>
                      <a:pt x="1589" y="325"/>
                    </a:lnTo>
                    <a:lnTo>
                      <a:pt x="1591" y="344"/>
                    </a:lnTo>
                    <a:lnTo>
                      <a:pt x="1588" y="363"/>
                    </a:lnTo>
                    <a:lnTo>
                      <a:pt x="1581" y="379"/>
                    </a:lnTo>
                    <a:lnTo>
                      <a:pt x="634" y="2008"/>
                    </a:lnTo>
                    <a:lnTo>
                      <a:pt x="625" y="2021"/>
                    </a:lnTo>
                    <a:lnTo>
                      <a:pt x="611" y="2033"/>
                    </a:lnTo>
                    <a:lnTo>
                      <a:pt x="116" y="2357"/>
                    </a:lnTo>
                    <a:lnTo>
                      <a:pt x="97" y="2367"/>
                    </a:lnTo>
                    <a:lnTo>
                      <a:pt x="77" y="2370"/>
                    </a:lnTo>
                    <a:lnTo>
                      <a:pt x="56" y="2368"/>
                    </a:lnTo>
                    <a:lnTo>
                      <a:pt x="36" y="2359"/>
                    </a:lnTo>
                    <a:lnTo>
                      <a:pt x="23" y="2350"/>
                    </a:lnTo>
                    <a:lnTo>
                      <a:pt x="12" y="2338"/>
                    </a:lnTo>
                    <a:lnTo>
                      <a:pt x="5" y="2323"/>
                    </a:lnTo>
                    <a:lnTo>
                      <a:pt x="0" y="2306"/>
                    </a:lnTo>
                    <a:lnTo>
                      <a:pt x="0" y="2290"/>
                    </a:lnTo>
                    <a:lnTo>
                      <a:pt x="34" y="1702"/>
                    </a:lnTo>
                    <a:lnTo>
                      <a:pt x="38" y="1685"/>
                    </a:lnTo>
                    <a:lnTo>
                      <a:pt x="45" y="1670"/>
                    </a:lnTo>
                    <a:lnTo>
                      <a:pt x="991" y="41"/>
                    </a:lnTo>
                    <a:lnTo>
                      <a:pt x="1002" y="27"/>
                    </a:lnTo>
                    <a:lnTo>
                      <a:pt x="1016" y="15"/>
                    </a:lnTo>
                    <a:lnTo>
                      <a:pt x="1034" y="7"/>
                    </a:lnTo>
                    <a:lnTo>
                      <a:pt x="1038" y="6"/>
                    </a:lnTo>
                    <a:lnTo>
                      <a:pt x="1048" y="4"/>
                    </a:lnTo>
                    <a:lnTo>
                      <a:pt x="1060" y="2"/>
                    </a:lnTo>
                    <a:lnTo>
                      <a:pt x="1076" y="0"/>
                    </a:lnTo>
                    <a:lnTo>
                      <a:pt x="1095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" name="Freeform 59"/>
              <p:cNvSpPr>
                <a:spLocks/>
              </p:cNvSpPr>
              <p:nvPr/>
            </p:nvSpPr>
            <p:spPr bwMode="auto">
              <a:xfrm>
                <a:off x="4645025" y="3849688"/>
                <a:ext cx="166688" cy="84138"/>
              </a:xfrm>
              <a:custGeom>
                <a:avLst/>
                <a:gdLst>
                  <a:gd name="T0" fmla="*/ 557 w 1155"/>
                  <a:gd name="T1" fmla="*/ 5 h 591"/>
                  <a:gd name="T2" fmla="*/ 583 w 1155"/>
                  <a:gd name="T3" fmla="*/ 28 h 591"/>
                  <a:gd name="T4" fmla="*/ 591 w 1155"/>
                  <a:gd name="T5" fmla="*/ 111 h 591"/>
                  <a:gd name="T6" fmla="*/ 560 w 1155"/>
                  <a:gd name="T7" fmla="*/ 199 h 591"/>
                  <a:gd name="T8" fmla="*/ 569 w 1155"/>
                  <a:gd name="T9" fmla="*/ 242 h 591"/>
                  <a:gd name="T10" fmla="*/ 587 w 1155"/>
                  <a:gd name="T11" fmla="*/ 270 h 591"/>
                  <a:gd name="T12" fmla="*/ 637 w 1155"/>
                  <a:gd name="T13" fmla="*/ 278 h 591"/>
                  <a:gd name="T14" fmla="*/ 681 w 1155"/>
                  <a:gd name="T15" fmla="*/ 323 h 591"/>
                  <a:gd name="T16" fmla="*/ 693 w 1155"/>
                  <a:gd name="T17" fmla="*/ 357 h 591"/>
                  <a:gd name="T18" fmla="*/ 847 w 1155"/>
                  <a:gd name="T19" fmla="*/ 351 h 591"/>
                  <a:gd name="T20" fmla="*/ 996 w 1155"/>
                  <a:gd name="T21" fmla="*/ 366 h 591"/>
                  <a:gd name="T22" fmla="*/ 1118 w 1155"/>
                  <a:gd name="T23" fmla="*/ 373 h 591"/>
                  <a:gd name="T24" fmla="*/ 1149 w 1155"/>
                  <a:gd name="T25" fmla="*/ 400 h 591"/>
                  <a:gd name="T26" fmla="*/ 1154 w 1155"/>
                  <a:gd name="T27" fmla="*/ 441 h 591"/>
                  <a:gd name="T28" fmla="*/ 1131 w 1155"/>
                  <a:gd name="T29" fmla="*/ 475 h 591"/>
                  <a:gd name="T30" fmla="*/ 1066 w 1155"/>
                  <a:gd name="T31" fmla="*/ 482 h 591"/>
                  <a:gd name="T32" fmla="*/ 957 w 1155"/>
                  <a:gd name="T33" fmla="*/ 467 h 591"/>
                  <a:gd name="T34" fmla="*/ 843 w 1155"/>
                  <a:gd name="T35" fmla="*/ 452 h 591"/>
                  <a:gd name="T36" fmla="*/ 738 w 1155"/>
                  <a:gd name="T37" fmla="*/ 461 h 591"/>
                  <a:gd name="T38" fmla="*/ 679 w 1155"/>
                  <a:gd name="T39" fmla="*/ 486 h 591"/>
                  <a:gd name="T40" fmla="*/ 636 w 1155"/>
                  <a:gd name="T41" fmla="*/ 492 h 591"/>
                  <a:gd name="T42" fmla="*/ 603 w 1155"/>
                  <a:gd name="T43" fmla="*/ 477 h 591"/>
                  <a:gd name="T44" fmla="*/ 576 w 1155"/>
                  <a:gd name="T45" fmla="*/ 454 h 591"/>
                  <a:gd name="T46" fmla="*/ 571 w 1155"/>
                  <a:gd name="T47" fmla="*/ 407 h 591"/>
                  <a:gd name="T48" fmla="*/ 537 w 1155"/>
                  <a:gd name="T49" fmla="*/ 457 h 591"/>
                  <a:gd name="T50" fmla="*/ 495 w 1155"/>
                  <a:gd name="T51" fmla="*/ 471 h 591"/>
                  <a:gd name="T52" fmla="*/ 455 w 1155"/>
                  <a:gd name="T53" fmla="*/ 456 h 591"/>
                  <a:gd name="T54" fmla="*/ 439 w 1155"/>
                  <a:gd name="T55" fmla="*/ 419 h 591"/>
                  <a:gd name="T56" fmla="*/ 450 w 1155"/>
                  <a:gd name="T57" fmla="*/ 390 h 591"/>
                  <a:gd name="T58" fmla="*/ 458 w 1155"/>
                  <a:gd name="T59" fmla="*/ 369 h 591"/>
                  <a:gd name="T60" fmla="*/ 422 w 1155"/>
                  <a:gd name="T61" fmla="*/ 404 h 591"/>
                  <a:gd name="T62" fmla="*/ 379 w 1155"/>
                  <a:gd name="T63" fmla="*/ 428 h 591"/>
                  <a:gd name="T64" fmla="*/ 335 w 1155"/>
                  <a:gd name="T65" fmla="*/ 417 h 591"/>
                  <a:gd name="T66" fmla="*/ 314 w 1155"/>
                  <a:gd name="T67" fmla="*/ 379 h 591"/>
                  <a:gd name="T68" fmla="*/ 364 w 1155"/>
                  <a:gd name="T69" fmla="*/ 288 h 591"/>
                  <a:gd name="T70" fmla="*/ 252 w 1155"/>
                  <a:gd name="T71" fmla="*/ 393 h 591"/>
                  <a:gd name="T72" fmla="*/ 96 w 1155"/>
                  <a:gd name="T73" fmla="*/ 581 h 591"/>
                  <a:gd name="T74" fmla="*/ 49 w 1155"/>
                  <a:gd name="T75" fmla="*/ 590 h 591"/>
                  <a:gd name="T76" fmla="*/ 9 w 1155"/>
                  <a:gd name="T77" fmla="*/ 569 h 591"/>
                  <a:gd name="T78" fmla="*/ 2 w 1155"/>
                  <a:gd name="T79" fmla="*/ 527 h 591"/>
                  <a:gd name="T80" fmla="*/ 138 w 1155"/>
                  <a:gd name="T81" fmla="*/ 351 h 591"/>
                  <a:gd name="T82" fmla="*/ 344 w 1155"/>
                  <a:gd name="T83" fmla="*/ 123 h 591"/>
                  <a:gd name="T84" fmla="*/ 398 w 1155"/>
                  <a:gd name="T85" fmla="*/ 70 h 591"/>
                  <a:gd name="T86" fmla="*/ 462 w 1155"/>
                  <a:gd name="T87" fmla="*/ 20 h 591"/>
                  <a:gd name="T88" fmla="*/ 534 w 1155"/>
                  <a:gd name="T89" fmla="*/ 0 h 5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155" h="591">
                    <a:moveTo>
                      <a:pt x="534" y="0"/>
                    </a:moveTo>
                    <a:lnTo>
                      <a:pt x="545" y="2"/>
                    </a:lnTo>
                    <a:lnTo>
                      <a:pt x="557" y="5"/>
                    </a:lnTo>
                    <a:lnTo>
                      <a:pt x="567" y="10"/>
                    </a:lnTo>
                    <a:lnTo>
                      <a:pt x="576" y="18"/>
                    </a:lnTo>
                    <a:lnTo>
                      <a:pt x="583" y="28"/>
                    </a:lnTo>
                    <a:lnTo>
                      <a:pt x="591" y="54"/>
                    </a:lnTo>
                    <a:lnTo>
                      <a:pt x="593" y="82"/>
                    </a:lnTo>
                    <a:lnTo>
                      <a:pt x="591" y="111"/>
                    </a:lnTo>
                    <a:lnTo>
                      <a:pt x="584" y="140"/>
                    </a:lnTo>
                    <a:lnTo>
                      <a:pt x="573" y="170"/>
                    </a:lnTo>
                    <a:lnTo>
                      <a:pt x="560" y="199"/>
                    </a:lnTo>
                    <a:lnTo>
                      <a:pt x="543" y="230"/>
                    </a:lnTo>
                    <a:lnTo>
                      <a:pt x="557" y="235"/>
                    </a:lnTo>
                    <a:lnTo>
                      <a:pt x="569" y="242"/>
                    </a:lnTo>
                    <a:lnTo>
                      <a:pt x="579" y="254"/>
                    </a:lnTo>
                    <a:lnTo>
                      <a:pt x="583" y="263"/>
                    </a:lnTo>
                    <a:lnTo>
                      <a:pt x="587" y="270"/>
                    </a:lnTo>
                    <a:lnTo>
                      <a:pt x="604" y="269"/>
                    </a:lnTo>
                    <a:lnTo>
                      <a:pt x="620" y="272"/>
                    </a:lnTo>
                    <a:lnTo>
                      <a:pt x="637" y="278"/>
                    </a:lnTo>
                    <a:lnTo>
                      <a:pt x="653" y="289"/>
                    </a:lnTo>
                    <a:lnTo>
                      <a:pt x="668" y="303"/>
                    </a:lnTo>
                    <a:lnTo>
                      <a:pt x="681" y="323"/>
                    </a:lnTo>
                    <a:lnTo>
                      <a:pt x="689" y="338"/>
                    </a:lnTo>
                    <a:lnTo>
                      <a:pt x="692" y="349"/>
                    </a:lnTo>
                    <a:lnTo>
                      <a:pt x="693" y="357"/>
                    </a:lnTo>
                    <a:lnTo>
                      <a:pt x="746" y="351"/>
                    </a:lnTo>
                    <a:lnTo>
                      <a:pt x="797" y="350"/>
                    </a:lnTo>
                    <a:lnTo>
                      <a:pt x="847" y="351"/>
                    </a:lnTo>
                    <a:lnTo>
                      <a:pt x="897" y="355"/>
                    </a:lnTo>
                    <a:lnTo>
                      <a:pt x="946" y="361"/>
                    </a:lnTo>
                    <a:lnTo>
                      <a:pt x="996" y="366"/>
                    </a:lnTo>
                    <a:lnTo>
                      <a:pt x="1048" y="369"/>
                    </a:lnTo>
                    <a:lnTo>
                      <a:pt x="1101" y="371"/>
                    </a:lnTo>
                    <a:lnTo>
                      <a:pt x="1118" y="373"/>
                    </a:lnTo>
                    <a:lnTo>
                      <a:pt x="1131" y="379"/>
                    </a:lnTo>
                    <a:lnTo>
                      <a:pt x="1142" y="389"/>
                    </a:lnTo>
                    <a:lnTo>
                      <a:pt x="1149" y="400"/>
                    </a:lnTo>
                    <a:lnTo>
                      <a:pt x="1154" y="413"/>
                    </a:lnTo>
                    <a:lnTo>
                      <a:pt x="1155" y="427"/>
                    </a:lnTo>
                    <a:lnTo>
                      <a:pt x="1154" y="441"/>
                    </a:lnTo>
                    <a:lnTo>
                      <a:pt x="1149" y="454"/>
                    </a:lnTo>
                    <a:lnTo>
                      <a:pt x="1142" y="466"/>
                    </a:lnTo>
                    <a:lnTo>
                      <a:pt x="1131" y="475"/>
                    </a:lnTo>
                    <a:lnTo>
                      <a:pt x="1118" y="481"/>
                    </a:lnTo>
                    <a:lnTo>
                      <a:pt x="1101" y="483"/>
                    </a:lnTo>
                    <a:lnTo>
                      <a:pt x="1066" y="482"/>
                    </a:lnTo>
                    <a:lnTo>
                      <a:pt x="1031" y="478"/>
                    </a:lnTo>
                    <a:lnTo>
                      <a:pt x="993" y="473"/>
                    </a:lnTo>
                    <a:lnTo>
                      <a:pt x="957" y="467"/>
                    </a:lnTo>
                    <a:lnTo>
                      <a:pt x="919" y="460"/>
                    </a:lnTo>
                    <a:lnTo>
                      <a:pt x="881" y="455"/>
                    </a:lnTo>
                    <a:lnTo>
                      <a:pt x="843" y="452"/>
                    </a:lnTo>
                    <a:lnTo>
                      <a:pt x="807" y="451"/>
                    </a:lnTo>
                    <a:lnTo>
                      <a:pt x="771" y="454"/>
                    </a:lnTo>
                    <a:lnTo>
                      <a:pt x="738" y="461"/>
                    </a:lnTo>
                    <a:lnTo>
                      <a:pt x="705" y="474"/>
                    </a:lnTo>
                    <a:lnTo>
                      <a:pt x="693" y="480"/>
                    </a:lnTo>
                    <a:lnTo>
                      <a:pt x="679" y="486"/>
                    </a:lnTo>
                    <a:lnTo>
                      <a:pt x="664" y="492"/>
                    </a:lnTo>
                    <a:lnTo>
                      <a:pt x="651" y="494"/>
                    </a:lnTo>
                    <a:lnTo>
                      <a:pt x="636" y="492"/>
                    </a:lnTo>
                    <a:lnTo>
                      <a:pt x="626" y="487"/>
                    </a:lnTo>
                    <a:lnTo>
                      <a:pt x="614" y="482"/>
                    </a:lnTo>
                    <a:lnTo>
                      <a:pt x="603" y="477"/>
                    </a:lnTo>
                    <a:lnTo>
                      <a:pt x="592" y="471"/>
                    </a:lnTo>
                    <a:lnTo>
                      <a:pt x="584" y="464"/>
                    </a:lnTo>
                    <a:lnTo>
                      <a:pt x="576" y="454"/>
                    </a:lnTo>
                    <a:lnTo>
                      <a:pt x="572" y="442"/>
                    </a:lnTo>
                    <a:lnTo>
                      <a:pt x="571" y="423"/>
                    </a:lnTo>
                    <a:lnTo>
                      <a:pt x="571" y="407"/>
                    </a:lnTo>
                    <a:lnTo>
                      <a:pt x="560" y="427"/>
                    </a:lnTo>
                    <a:lnTo>
                      <a:pt x="547" y="446"/>
                    </a:lnTo>
                    <a:lnTo>
                      <a:pt x="537" y="457"/>
                    </a:lnTo>
                    <a:lnTo>
                      <a:pt x="524" y="466"/>
                    </a:lnTo>
                    <a:lnTo>
                      <a:pt x="509" y="470"/>
                    </a:lnTo>
                    <a:lnTo>
                      <a:pt x="495" y="471"/>
                    </a:lnTo>
                    <a:lnTo>
                      <a:pt x="480" y="469"/>
                    </a:lnTo>
                    <a:lnTo>
                      <a:pt x="467" y="464"/>
                    </a:lnTo>
                    <a:lnTo>
                      <a:pt x="455" y="456"/>
                    </a:lnTo>
                    <a:lnTo>
                      <a:pt x="446" y="446"/>
                    </a:lnTo>
                    <a:lnTo>
                      <a:pt x="440" y="433"/>
                    </a:lnTo>
                    <a:lnTo>
                      <a:pt x="439" y="419"/>
                    </a:lnTo>
                    <a:lnTo>
                      <a:pt x="444" y="402"/>
                    </a:lnTo>
                    <a:lnTo>
                      <a:pt x="447" y="396"/>
                    </a:lnTo>
                    <a:lnTo>
                      <a:pt x="450" y="390"/>
                    </a:lnTo>
                    <a:lnTo>
                      <a:pt x="450" y="390"/>
                    </a:lnTo>
                    <a:lnTo>
                      <a:pt x="449" y="390"/>
                    </a:lnTo>
                    <a:lnTo>
                      <a:pt x="458" y="369"/>
                    </a:lnTo>
                    <a:lnTo>
                      <a:pt x="445" y="378"/>
                    </a:lnTo>
                    <a:lnTo>
                      <a:pt x="432" y="390"/>
                    </a:lnTo>
                    <a:lnTo>
                      <a:pt x="422" y="404"/>
                    </a:lnTo>
                    <a:lnTo>
                      <a:pt x="409" y="417"/>
                    </a:lnTo>
                    <a:lnTo>
                      <a:pt x="394" y="425"/>
                    </a:lnTo>
                    <a:lnTo>
                      <a:pt x="379" y="428"/>
                    </a:lnTo>
                    <a:lnTo>
                      <a:pt x="363" y="428"/>
                    </a:lnTo>
                    <a:lnTo>
                      <a:pt x="348" y="424"/>
                    </a:lnTo>
                    <a:lnTo>
                      <a:pt x="335" y="417"/>
                    </a:lnTo>
                    <a:lnTo>
                      <a:pt x="324" y="406"/>
                    </a:lnTo>
                    <a:lnTo>
                      <a:pt x="317" y="394"/>
                    </a:lnTo>
                    <a:lnTo>
                      <a:pt x="314" y="379"/>
                    </a:lnTo>
                    <a:lnTo>
                      <a:pt x="316" y="364"/>
                    </a:lnTo>
                    <a:lnTo>
                      <a:pt x="323" y="347"/>
                    </a:lnTo>
                    <a:lnTo>
                      <a:pt x="364" y="288"/>
                    </a:lnTo>
                    <a:lnTo>
                      <a:pt x="404" y="226"/>
                    </a:lnTo>
                    <a:lnTo>
                      <a:pt x="326" y="309"/>
                    </a:lnTo>
                    <a:lnTo>
                      <a:pt x="252" y="393"/>
                    </a:lnTo>
                    <a:lnTo>
                      <a:pt x="179" y="480"/>
                    </a:lnTo>
                    <a:lnTo>
                      <a:pt x="108" y="569"/>
                    </a:lnTo>
                    <a:lnTo>
                      <a:pt x="96" y="581"/>
                    </a:lnTo>
                    <a:lnTo>
                      <a:pt x="80" y="588"/>
                    </a:lnTo>
                    <a:lnTo>
                      <a:pt x="65" y="591"/>
                    </a:lnTo>
                    <a:lnTo>
                      <a:pt x="49" y="590"/>
                    </a:lnTo>
                    <a:lnTo>
                      <a:pt x="33" y="586"/>
                    </a:lnTo>
                    <a:lnTo>
                      <a:pt x="21" y="579"/>
                    </a:lnTo>
                    <a:lnTo>
                      <a:pt x="9" y="569"/>
                    </a:lnTo>
                    <a:lnTo>
                      <a:pt x="2" y="556"/>
                    </a:lnTo>
                    <a:lnTo>
                      <a:pt x="0" y="542"/>
                    </a:lnTo>
                    <a:lnTo>
                      <a:pt x="2" y="527"/>
                    </a:lnTo>
                    <a:lnTo>
                      <a:pt x="11" y="511"/>
                    </a:lnTo>
                    <a:lnTo>
                      <a:pt x="74" y="431"/>
                    </a:lnTo>
                    <a:lnTo>
                      <a:pt x="138" y="351"/>
                    </a:lnTo>
                    <a:lnTo>
                      <a:pt x="204" y="273"/>
                    </a:lnTo>
                    <a:lnTo>
                      <a:pt x="273" y="196"/>
                    </a:lnTo>
                    <a:lnTo>
                      <a:pt x="344" y="123"/>
                    </a:lnTo>
                    <a:lnTo>
                      <a:pt x="361" y="107"/>
                    </a:lnTo>
                    <a:lnTo>
                      <a:pt x="380" y="89"/>
                    </a:lnTo>
                    <a:lnTo>
                      <a:pt x="398" y="70"/>
                    </a:lnTo>
                    <a:lnTo>
                      <a:pt x="418" y="52"/>
                    </a:lnTo>
                    <a:lnTo>
                      <a:pt x="439" y="35"/>
                    </a:lnTo>
                    <a:lnTo>
                      <a:pt x="462" y="20"/>
                    </a:lnTo>
                    <a:lnTo>
                      <a:pt x="485" y="9"/>
                    </a:lnTo>
                    <a:lnTo>
                      <a:pt x="509" y="2"/>
                    </a:lnTo>
                    <a:lnTo>
                      <a:pt x="534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3" name="Group 103"/>
            <p:cNvGrpSpPr/>
            <p:nvPr/>
          </p:nvGrpSpPr>
          <p:grpSpPr>
            <a:xfrm>
              <a:off x="4967287" y="4953001"/>
              <a:ext cx="650639" cy="625476"/>
              <a:chOff x="4967288" y="5026025"/>
              <a:chExt cx="574676" cy="552451"/>
            </a:xfrm>
          </p:grpSpPr>
          <p:sp>
            <p:nvSpPr>
              <p:cNvPr id="15" name="Freeform 64"/>
              <p:cNvSpPr>
                <a:spLocks/>
              </p:cNvSpPr>
              <p:nvPr/>
            </p:nvSpPr>
            <p:spPr bwMode="auto">
              <a:xfrm>
                <a:off x="5049838" y="5100638"/>
                <a:ext cx="131763" cy="128588"/>
              </a:xfrm>
              <a:custGeom>
                <a:avLst/>
                <a:gdLst>
                  <a:gd name="T0" fmla="*/ 327 w 833"/>
                  <a:gd name="T1" fmla="*/ 0 h 811"/>
                  <a:gd name="T2" fmla="*/ 372 w 833"/>
                  <a:gd name="T3" fmla="*/ 3 h 811"/>
                  <a:gd name="T4" fmla="*/ 414 w 833"/>
                  <a:gd name="T5" fmla="*/ 12 h 811"/>
                  <a:gd name="T6" fmla="*/ 454 w 833"/>
                  <a:gd name="T7" fmla="*/ 25 h 811"/>
                  <a:gd name="T8" fmla="*/ 492 w 833"/>
                  <a:gd name="T9" fmla="*/ 44 h 811"/>
                  <a:gd name="T10" fmla="*/ 527 w 833"/>
                  <a:gd name="T11" fmla="*/ 68 h 811"/>
                  <a:gd name="T12" fmla="*/ 558 w 833"/>
                  <a:gd name="T13" fmla="*/ 95 h 811"/>
                  <a:gd name="T14" fmla="*/ 586 w 833"/>
                  <a:gd name="T15" fmla="*/ 127 h 811"/>
                  <a:gd name="T16" fmla="*/ 609 w 833"/>
                  <a:gd name="T17" fmla="*/ 162 h 811"/>
                  <a:gd name="T18" fmla="*/ 628 w 833"/>
                  <a:gd name="T19" fmla="*/ 200 h 811"/>
                  <a:gd name="T20" fmla="*/ 642 w 833"/>
                  <a:gd name="T21" fmla="*/ 239 h 811"/>
                  <a:gd name="T22" fmla="*/ 651 w 833"/>
                  <a:gd name="T23" fmla="*/ 283 h 811"/>
                  <a:gd name="T24" fmla="*/ 654 w 833"/>
                  <a:gd name="T25" fmla="*/ 327 h 811"/>
                  <a:gd name="T26" fmla="*/ 651 w 833"/>
                  <a:gd name="T27" fmla="*/ 369 h 811"/>
                  <a:gd name="T28" fmla="*/ 642 w 833"/>
                  <a:gd name="T29" fmla="*/ 409 h 811"/>
                  <a:gd name="T30" fmla="*/ 629 w 833"/>
                  <a:gd name="T31" fmla="*/ 447 h 811"/>
                  <a:gd name="T32" fmla="*/ 612 w 833"/>
                  <a:gd name="T33" fmla="*/ 483 h 811"/>
                  <a:gd name="T34" fmla="*/ 833 w 833"/>
                  <a:gd name="T35" fmla="*/ 692 h 811"/>
                  <a:gd name="T36" fmla="*/ 792 w 833"/>
                  <a:gd name="T37" fmla="*/ 729 h 811"/>
                  <a:gd name="T38" fmla="*/ 754 w 833"/>
                  <a:gd name="T39" fmla="*/ 768 h 811"/>
                  <a:gd name="T40" fmla="*/ 720 w 833"/>
                  <a:gd name="T41" fmla="*/ 811 h 811"/>
                  <a:gd name="T42" fmla="*/ 499 w 833"/>
                  <a:gd name="T43" fmla="*/ 603 h 811"/>
                  <a:gd name="T44" fmla="*/ 461 w 833"/>
                  <a:gd name="T45" fmla="*/ 624 h 811"/>
                  <a:gd name="T46" fmla="*/ 418 w 833"/>
                  <a:gd name="T47" fmla="*/ 640 h 811"/>
                  <a:gd name="T48" fmla="*/ 374 w 833"/>
                  <a:gd name="T49" fmla="*/ 650 h 811"/>
                  <a:gd name="T50" fmla="*/ 327 w 833"/>
                  <a:gd name="T51" fmla="*/ 653 h 811"/>
                  <a:gd name="T52" fmla="*/ 283 w 833"/>
                  <a:gd name="T53" fmla="*/ 651 h 811"/>
                  <a:gd name="T54" fmla="*/ 240 w 833"/>
                  <a:gd name="T55" fmla="*/ 642 h 811"/>
                  <a:gd name="T56" fmla="*/ 200 w 833"/>
                  <a:gd name="T57" fmla="*/ 628 h 811"/>
                  <a:gd name="T58" fmla="*/ 162 w 833"/>
                  <a:gd name="T59" fmla="*/ 609 h 811"/>
                  <a:gd name="T60" fmla="*/ 127 w 833"/>
                  <a:gd name="T61" fmla="*/ 585 h 811"/>
                  <a:gd name="T62" fmla="*/ 96 w 833"/>
                  <a:gd name="T63" fmla="*/ 558 h 811"/>
                  <a:gd name="T64" fmla="*/ 68 w 833"/>
                  <a:gd name="T65" fmla="*/ 527 h 811"/>
                  <a:gd name="T66" fmla="*/ 45 w 833"/>
                  <a:gd name="T67" fmla="*/ 491 h 811"/>
                  <a:gd name="T68" fmla="*/ 26 w 833"/>
                  <a:gd name="T69" fmla="*/ 454 h 811"/>
                  <a:gd name="T70" fmla="*/ 11 w 833"/>
                  <a:gd name="T71" fmla="*/ 414 h 811"/>
                  <a:gd name="T72" fmla="*/ 4 w 833"/>
                  <a:gd name="T73" fmla="*/ 371 h 811"/>
                  <a:gd name="T74" fmla="*/ 0 w 833"/>
                  <a:gd name="T75" fmla="*/ 327 h 811"/>
                  <a:gd name="T76" fmla="*/ 4 w 833"/>
                  <a:gd name="T77" fmla="*/ 283 h 811"/>
                  <a:gd name="T78" fmla="*/ 11 w 833"/>
                  <a:gd name="T79" fmla="*/ 239 h 811"/>
                  <a:gd name="T80" fmla="*/ 26 w 833"/>
                  <a:gd name="T81" fmla="*/ 200 h 811"/>
                  <a:gd name="T82" fmla="*/ 45 w 833"/>
                  <a:gd name="T83" fmla="*/ 162 h 811"/>
                  <a:gd name="T84" fmla="*/ 68 w 833"/>
                  <a:gd name="T85" fmla="*/ 127 h 811"/>
                  <a:gd name="T86" fmla="*/ 96 w 833"/>
                  <a:gd name="T87" fmla="*/ 95 h 811"/>
                  <a:gd name="T88" fmla="*/ 127 w 833"/>
                  <a:gd name="T89" fmla="*/ 68 h 811"/>
                  <a:gd name="T90" fmla="*/ 162 w 833"/>
                  <a:gd name="T91" fmla="*/ 44 h 811"/>
                  <a:gd name="T92" fmla="*/ 200 w 833"/>
                  <a:gd name="T93" fmla="*/ 25 h 811"/>
                  <a:gd name="T94" fmla="*/ 240 w 833"/>
                  <a:gd name="T95" fmla="*/ 12 h 811"/>
                  <a:gd name="T96" fmla="*/ 283 w 833"/>
                  <a:gd name="T97" fmla="*/ 3 h 811"/>
                  <a:gd name="T98" fmla="*/ 327 w 833"/>
                  <a:gd name="T99" fmla="*/ 0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833" h="811">
                    <a:moveTo>
                      <a:pt x="327" y="0"/>
                    </a:moveTo>
                    <a:lnTo>
                      <a:pt x="372" y="3"/>
                    </a:lnTo>
                    <a:lnTo>
                      <a:pt x="414" y="12"/>
                    </a:lnTo>
                    <a:lnTo>
                      <a:pt x="454" y="25"/>
                    </a:lnTo>
                    <a:lnTo>
                      <a:pt x="492" y="44"/>
                    </a:lnTo>
                    <a:lnTo>
                      <a:pt x="527" y="68"/>
                    </a:lnTo>
                    <a:lnTo>
                      <a:pt x="558" y="95"/>
                    </a:lnTo>
                    <a:lnTo>
                      <a:pt x="586" y="127"/>
                    </a:lnTo>
                    <a:lnTo>
                      <a:pt x="609" y="162"/>
                    </a:lnTo>
                    <a:lnTo>
                      <a:pt x="628" y="200"/>
                    </a:lnTo>
                    <a:lnTo>
                      <a:pt x="642" y="239"/>
                    </a:lnTo>
                    <a:lnTo>
                      <a:pt x="651" y="283"/>
                    </a:lnTo>
                    <a:lnTo>
                      <a:pt x="654" y="327"/>
                    </a:lnTo>
                    <a:lnTo>
                      <a:pt x="651" y="369"/>
                    </a:lnTo>
                    <a:lnTo>
                      <a:pt x="642" y="409"/>
                    </a:lnTo>
                    <a:lnTo>
                      <a:pt x="629" y="447"/>
                    </a:lnTo>
                    <a:lnTo>
                      <a:pt x="612" y="483"/>
                    </a:lnTo>
                    <a:lnTo>
                      <a:pt x="833" y="692"/>
                    </a:lnTo>
                    <a:lnTo>
                      <a:pt x="792" y="729"/>
                    </a:lnTo>
                    <a:lnTo>
                      <a:pt x="754" y="768"/>
                    </a:lnTo>
                    <a:lnTo>
                      <a:pt x="720" y="811"/>
                    </a:lnTo>
                    <a:lnTo>
                      <a:pt x="499" y="603"/>
                    </a:lnTo>
                    <a:lnTo>
                      <a:pt x="461" y="624"/>
                    </a:lnTo>
                    <a:lnTo>
                      <a:pt x="418" y="640"/>
                    </a:lnTo>
                    <a:lnTo>
                      <a:pt x="374" y="650"/>
                    </a:lnTo>
                    <a:lnTo>
                      <a:pt x="327" y="653"/>
                    </a:lnTo>
                    <a:lnTo>
                      <a:pt x="283" y="651"/>
                    </a:lnTo>
                    <a:lnTo>
                      <a:pt x="240" y="642"/>
                    </a:lnTo>
                    <a:lnTo>
                      <a:pt x="200" y="628"/>
                    </a:lnTo>
                    <a:lnTo>
                      <a:pt x="162" y="609"/>
                    </a:lnTo>
                    <a:lnTo>
                      <a:pt x="127" y="585"/>
                    </a:lnTo>
                    <a:lnTo>
                      <a:pt x="96" y="558"/>
                    </a:lnTo>
                    <a:lnTo>
                      <a:pt x="68" y="527"/>
                    </a:lnTo>
                    <a:lnTo>
                      <a:pt x="45" y="491"/>
                    </a:lnTo>
                    <a:lnTo>
                      <a:pt x="26" y="454"/>
                    </a:lnTo>
                    <a:lnTo>
                      <a:pt x="11" y="414"/>
                    </a:lnTo>
                    <a:lnTo>
                      <a:pt x="4" y="371"/>
                    </a:lnTo>
                    <a:lnTo>
                      <a:pt x="0" y="327"/>
                    </a:lnTo>
                    <a:lnTo>
                      <a:pt x="4" y="283"/>
                    </a:lnTo>
                    <a:lnTo>
                      <a:pt x="11" y="239"/>
                    </a:lnTo>
                    <a:lnTo>
                      <a:pt x="26" y="200"/>
                    </a:lnTo>
                    <a:lnTo>
                      <a:pt x="45" y="162"/>
                    </a:lnTo>
                    <a:lnTo>
                      <a:pt x="68" y="127"/>
                    </a:lnTo>
                    <a:lnTo>
                      <a:pt x="96" y="95"/>
                    </a:lnTo>
                    <a:lnTo>
                      <a:pt x="127" y="68"/>
                    </a:lnTo>
                    <a:lnTo>
                      <a:pt x="162" y="44"/>
                    </a:lnTo>
                    <a:lnTo>
                      <a:pt x="200" y="25"/>
                    </a:lnTo>
                    <a:lnTo>
                      <a:pt x="240" y="12"/>
                    </a:lnTo>
                    <a:lnTo>
                      <a:pt x="283" y="3"/>
                    </a:lnTo>
                    <a:lnTo>
                      <a:pt x="327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" name="Freeform 65"/>
              <p:cNvSpPr>
                <a:spLocks/>
              </p:cNvSpPr>
              <p:nvPr/>
            </p:nvSpPr>
            <p:spPr bwMode="auto">
              <a:xfrm>
                <a:off x="5307013" y="5026025"/>
                <a:ext cx="136525" cy="179388"/>
              </a:xfrm>
              <a:custGeom>
                <a:avLst/>
                <a:gdLst>
                  <a:gd name="T0" fmla="*/ 524 w 852"/>
                  <a:gd name="T1" fmla="*/ 0 h 1132"/>
                  <a:gd name="T2" fmla="*/ 524 w 852"/>
                  <a:gd name="T3" fmla="*/ 0 h 1132"/>
                  <a:gd name="T4" fmla="*/ 569 w 852"/>
                  <a:gd name="T5" fmla="*/ 3 h 1132"/>
                  <a:gd name="T6" fmla="*/ 611 w 852"/>
                  <a:gd name="T7" fmla="*/ 12 h 1132"/>
                  <a:gd name="T8" fmla="*/ 652 w 852"/>
                  <a:gd name="T9" fmla="*/ 27 h 1132"/>
                  <a:gd name="T10" fmla="*/ 690 w 852"/>
                  <a:gd name="T11" fmla="*/ 45 h 1132"/>
                  <a:gd name="T12" fmla="*/ 724 w 852"/>
                  <a:gd name="T13" fmla="*/ 69 h 1132"/>
                  <a:gd name="T14" fmla="*/ 755 w 852"/>
                  <a:gd name="T15" fmla="*/ 96 h 1132"/>
                  <a:gd name="T16" fmla="*/ 783 w 852"/>
                  <a:gd name="T17" fmla="*/ 128 h 1132"/>
                  <a:gd name="T18" fmla="*/ 806 w 852"/>
                  <a:gd name="T19" fmla="*/ 162 h 1132"/>
                  <a:gd name="T20" fmla="*/ 825 w 852"/>
                  <a:gd name="T21" fmla="*/ 200 h 1132"/>
                  <a:gd name="T22" fmla="*/ 839 w 852"/>
                  <a:gd name="T23" fmla="*/ 241 h 1132"/>
                  <a:gd name="T24" fmla="*/ 848 w 852"/>
                  <a:gd name="T25" fmla="*/ 283 h 1132"/>
                  <a:gd name="T26" fmla="*/ 852 w 852"/>
                  <a:gd name="T27" fmla="*/ 327 h 1132"/>
                  <a:gd name="T28" fmla="*/ 848 w 852"/>
                  <a:gd name="T29" fmla="*/ 372 h 1132"/>
                  <a:gd name="T30" fmla="*/ 839 w 852"/>
                  <a:gd name="T31" fmla="*/ 414 h 1132"/>
                  <a:gd name="T32" fmla="*/ 825 w 852"/>
                  <a:gd name="T33" fmla="*/ 455 h 1132"/>
                  <a:gd name="T34" fmla="*/ 806 w 852"/>
                  <a:gd name="T35" fmla="*/ 492 h 1132"/>
                  <a:gd name="T36" fmla="*/ 783 w 852"/>
                  <a:gd name="T37" fmla="*/ 527 h 1132"/>
                  <a:gd name="T38" fmla="*/ 755 w 852"/>
                  <a:gd name="T39" fmla="*/ 558 h 1132"/>
                  <a:gd name="T40" fmla="*/ 724 w 852"/>
                  <a:gd name="T41" fmla="*/ 586 h 1132"/>
                  <a:gd name="T42" fmla="*/ 690 w 852"/>
                  <a:gd name="T43" fmla="*/ 609 h 1132"/>
                  <a:gd name="T44" fmla="*/ 652 w 852"/>
                  <a:gd name="T45" fmla="*/ 628 h 1132"/>
                  <a:gd name="T46" fmla="*/ 611 w 852"/>
                  <a:gd name="T47" fmla="*/ 642 h 1132"/>
                  <a:gd name="T48" fmla="*/ 569 w 852"/>
                  <a:gd name="T49" fmla="*/ 651 h 1132"/>
                  <a:gd name="T50" fmla="*/ 524 w 852"/>
                  <a:gd name="T51" fmla="*/ 654 h 1132"/>
                  <a:gd name="T52" fmla="*/ 493 w 852"/>
                  <a:gd name="T53" fmla="*/ 652 h 1132"/>
                  <a:gd name="T54" fmla="*/ 463 w 852"/>
                  <a:gd name="T55" fmla="*/ 647 h 1132"/>
                  <a:gd name="T56" fmla="*/ 434 w 852"/>
                  <a:gd name="T57" fmla="*/ 640 h 1132"/>
                  <a:gd name="T58" fmla="*/ 142 w 852"/>
                  <a:gd name="T59" fmla="*/ 1132 h 1132"/>
                  <a:gd name="T60" fmla="*/ 96 w 852"/>
                  <a:gd name="T61" fmla="*/ 1100 h 1132"/>
                  <a:gd name="T62" fmla="*/ 50 w 852"/>
                  <a:gd name="T63" fmla="*/ 1072 h 1132"/>
                  <a:gd name="T64" fmla="*/ 0 w 852"/>
                  <a:gd name="T65" fmla="*/ 1048 h 1132"/>
                  <a:gd name="T66" fmla="*/ 292 w 852"/>
                  <a:gd name="T67" fmla="*/ 557 h 1132"/>
                  <a:gd name="T68" fmla="*/ 265 w 852"/>
                  <a:gd name="T69" fmla="*/ 526 h 1132"/>
                  <a:gd name="T70" fmla="*/ 242 w 852"/>
                  <a:gd name="T71" fmla="*/ 491 h 1132"/>
                  <a:gd name="T72" fmla="*/ 223 w 852"/>
                  <a:gd name="T73" fmla="*/ 454 h 1132"/>
                  <a:gd name="T74" fmla="*/ 209 w 852"/>
                  <a:gd name="T75" fmla="*/ 414 h 1132"/>
                  <a:gd name="T76" fmla="*/ 201 w 852"/>
                  <a:gd name="T77" fmla="*/ 372 h 1132"/>
                  <a:gd name="T78" fmla="*/ 197 w 852"/>
                  <a:gd name="T79" fmla="*/ 327 h 1132"/>
                  <a:gd name="T80" fmla="*/ 201 w 852"/>
                  <a:gd name="T81" fmla="*/ 283 h 1132"/>
                  <a:gd name="T82" fmla="*/ 209 w 852"/>
                  <a:gd name="T83" fmla="*/ 240 h 1132"/>
                  <a:gd name="T84" fmla="*/ 223 w 852"/>
                  <a:gd name="T85" fmla="*/ 200 h 1132"/>
                  <a:gd name="T86" fmla="*/ 242 w 852"/>
                  <a:gd name="T87" fmla="*/ 162 h 1132"/>
                  <a:gd name="T88" fmla="*/ 266 w 852"/>
                  <a:gd name="T89" fmla="*/ 128 h 1132"/>
                  <a:gd name="T90" fmla="*/ 293 w 852"/>
                  <a:gd name="T91" fmla="*/ 96 h 1132"/>
                  <a:gd name="T92" fmla="*/ 325 w 852"/>
                  <a:gd name="T93" fmla="*/ 69 h 1132"/>
                  <a:gd name="T94" fmla="*/ 359 w 852"/>
                  <a:gd name="T95" fmla="*/ 45 h 1132"/>
                  <a:gd name="T96" fmla="*/ 397 w 852"/>
                  <a:gd name="T97" fmla="*/ 27 h 1132"/>
                  <a:gd name="T98" fmla="*/ 437 w 852"/>
                  <a:gd name="T99" fmla="*/ 12 h 1132"/>
                  <a:gd name="T100" fmla="*/ 480 w 852"/>
                  <a:gd name="T101" fmla="*/ 3 h 1132"/>
                  <a:gd name="T102" fmla="*/ 524 w 852"/>
                  <a:gd name="T103" fmla="*/ 0 h 1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852" h="1132">
                    <a:moveTo>
                      <a:pt x="524" y="0"/>
                    </a:moveTo>
                    <a:lnTo>
                      <a:pt x="524" y="0"/>
                    </a:lnTo>
                    <a:lnTo>
                      <a:pt x="569" y="3"/>
                    </a:lnTo>
                    <a:lnTo>
                      <a:pt x="611" y="12"/>
                    </a:lnTo>
                    <a:lnTo>
                      <a:pt x="652" y="27"/>
                    </a:lnTo>
                    <a:lnTo>
                      <a:pt x="690" y="45"/>
                    </a:lnTo>
                    <a:lnTo>
                      <a:pt x="724" y="69"/>
                    </a:lnTo>
                    <a:lnTo>
                      <a:pt x="755" y="96"/>
                    </a:lnTo>
                    <a:lnTo>
                      <a:pt x="783" y="128"/>
                    </a:lnTo>
                    <a:lnTo>
                      <a:pt x="806" y="162"/>
                    </a:lnTo>
                    <a:lnTo>
                      <a:pt x="825" y="200"/>
                    </a:lnTo>
                    <a:lnTo>
                      <a:pt x="839" y="241"/>
                    </a:lnTo>
                    <a:lnTo>
                      <a:pt x="848" y="283"/>
                    </a:lnTo>
                    <a:lnTo>
                      <a:pt x="852" y="327"/>
                    </a:lnTo>
                    <a:lnTo>
                      <a:pt x="848" y="372"/>
                    </a:lnTo>
                    <a:lnTo>
                      <a:pt x="839" y="414"/>
                    </a:lnTo>
                    <a:lnTo>
                      <a:pt x="825" y="455"/>
                    </a:lnTo>
                    <a:lnTo>
                      <a:pt x="806" y="492"/>
                    </a:lnTo>
                    <a:lnTo>
                      <a:pt x="783" y="527"/>
                    </a:lnTo>
                    <a:lnTo>
                      <a:pt x="755" y="558"/>
                    </a:lnTo>
                    <a:lnTo>
                      <a:pt x="724" y="586"/>
                    </a:lnTo>
                    <a:lnTo>
                      <a:pt x="690" y="609"/>
                    </a:lnTo>
                    <a:lnTo>
                      <a:pt x="652" y="628"/>
                    </a:lnTo>
                    <a:lnTo>
                      <a:pt x="611" y="642"/>
                    </a:lnTo>
                    <a:lnTo>
                      <a:pt x="569" y="651"/>
                    </a:lnTo>
                    <a:lnTo>
                      <a:pt x="524" y="654"/>
                    </a:lnTo>
                    <a:lnTo>
                      <a:pt x="493" y="652"/>
                    </a:lnTo>
                    <a:lnTo>
                      <a:pt x="463" y="647"/>
                    </a:lnTo>
                    <a:lnTo>
                      <a:pt x="434" y="640"/>
                    </a:lnTo>
                    <a:lnTo>
                      <a:pt x="142" y="1132"/>
                    </a:lnTo>
                    <a:lnTo>
                      <a:pt x="96" y="1100"/>
                    </a:lnTo>
                    <a:lnTo>
                      <a:pt x="50" y="1072"/>
                    </a:lnTo>
                    <a:lnTo>
                      <a:pt x="0" y="1048"/>
                    </a:lnTo>
                    <a:lnTo>
                      <a:pt x="292" y="557"/>
                    </a:lnTo>
                    <a:lnTo>
                      <a:pt x="265" y="526"/>
                    </a:lnTo>
                    <a:lnTo>
                      <a:pt x="242" y="491"/>
                    </a:lnTo>
                    <a:lnTo>
                      <a:pt x="223" y="454"/>
                    </a:lnTo>
                    <a:lnTo>
                      <a:pt x="209" y="414"/>
                    </a:lnTo>
                    <a:lnTo>
                      <a:pt x="201" y="372"/>
                    </a:lnTo>
                    <a:lnTo>
                      <a:pt x="197" y="327"/>
                    </a:lnTo>
                    <a:lnTo>
                      <a:pt x="201" y="283"/>
                    </a:lnTo>
                    <a:lnTo>
                      <a:pt x="209" y="240"/>
                    </a:lnTo>
                    <a:lnTo>
                      <a:pt x="223" y="200"/>
                    </a:lnTo>
                    <a:lnTo>
                      <a:pt x="242" y="162"/>
                    </a:lnTo>
                    <a:lnTo>
                      <a:pt x="266" y="128"/>
                    </a:lnTo>
                    <a:lnTo>
                      <a:pt x="293" y="96"/>
                    </a:lnTo>
                    <a:lnTo>
                      <a:pt x="325" y="69"/>
                    </a:lnTo>
                    <a:lnTo>
                      <a:pt x="359" y="45"/>
                    </a:lnTo>
                    <a:lnTo>
                      <a:pt x="397" y="27"/>
                    </a:lnTo>
                    <a:lnTo>
                      <a:pt x="437" y="12"/>
                    </a:lnTo>
                    <a:lnTo>
                      <a:pt x="480" y="3"/>
                    </a:lnTo>
                    <a:lnTo>
                      <a:pt x="524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" name="Freeform 66"/>
              <p:cNvSpPr>
                <a:spLocks/>
              </p:cNvSpPr>
              <p:nvPr/>
            </p:nvSpPr>
            <p:spPr bwMode="auto">
              <a:xfrm>
                <a:off x="5375276" y="5272088"/>
                <a:ext cx="166688" cy="103188"/>
              </a:xfrm>
              <a:custGeom>
                <a:avLst/>
                <a:gdLst>
                  <a:gd name="T0" fmla="*/ 729 w 1055"/>
                  <a:gd name="T1" fmla="*/ 0 h 653"/>
                  <a:gd name="T2" fmla="*/ 773 w 1055"/>
                  <a:gd name="T3" fmla="*/ 2 h 653"/>
                  <a:gd name="T4" fmla="*/ 816 w 1055"/>
                  <a:gd name="T5" fmla="*/ 11 h 653"/>
                  <a:gd name="T6" fmla="*/ 856 w 1055"/>
                  <a:gd name="T7" fmla="*/ 25 h 653"/>
                  <a:gd name="T8" fmla="*/ 893 w 1055"/>
                  <a:gd name="T9" fmla="*/ 44 h 653"/>
                  <a:gd name="T10" fmla="*/ 929 w 1055"/>
                  <a:gd name="T11" fmla="*/ 68 h 653"/>
                  <a:gd name="T12" fmla="*/ 960 w 1055"/>
                  <a:gd name="T13" fmla="*/ 95 h 653"/>
                  <a:gd name="T14" fmla="*/ 988 w 1055"/>
                  <a:gd name="T15" fmla="*/ 126 h 653"/>
                  <a:gd name="T16" fmla="*/ 1011 w 1055"/>
                  <a:gd name="T17" fmla="*/ 162 h 653"/>
                  <a:gd name="T18" fmla="*/ 1030 w 1055"/>
                  <a:gd name="T19" fmla="*/ 200 h 653"/>
                  <a:gd name="T20" fmla="*/ 1044 w 1055"/>
                  <a:gd name="T21" fmla="*/ 239 h 653"/>
                  <a:gd name="T22" fmla="*/ 1053 w 1055"/>
                  <a:gd name="T23" fmla="*/ 282 h 653"/>
                  <a:gd name="T24" fmla="*/ 1055 w 1055"/>
                  <a:gd name="T25" fmla="*/ 326 h 653"/>
                  <a:gd name="T26" fmla="*/ 1053 w 1055"/>
                  <a:gd name="T27" fmla="*/ 370 h 653"/>
                  <a:gd name="T28" fmla="*/ 1044 w 1055"/>
                  <a:gd name="T29" fmla="*/ 414 h 653"/>
                  <a:gd name="T30" fmla="*/ 1030 w 1055"/>
                  <a:gd name="T31" fmla="*/ 454 h 653"/>
                  <a:gd name="T32" fmla="*/ 1011 w 1055"/>
                  <a:gd name="T33" fmla="*/ 491 h 653"/>
                  <a:gd name="T34" fmla="*/ 988 w 1055"/>
                  <a:gd name="T35" fmla="*/ 526 h 653"/>
                  <a:gd name="T36" fmla="*/ 960 w 1055"/>
                  <a:gd name="T37" fmla="*/ 558 h 653"/>
                  <a:gd name="T38" fmla="*/ 929 w 1055"/>
                  <a:gd name="T39" fmla="*/ 584 h 653"/>
                  <a:gd name="T40" fmla="*/ 893 w 1055"/>
                  <a:gd name="T41" fmla="*/ 609 h 653"/>
                  <a:gd name="T42" fmla="*/ 856 w 1055"/>
                  <a:gd name="T43" fmla="*/ 628 h 653"/>
                  <a:gd name="T44" fmla="*/ 816 w 1055"/>
                  <a:gd name="T45" fmla="*/ 641 h 653"/>
                  <a:gd name="T46" fmla="*/ 773 w 1055"/>
                  <a:gd name="T47" fmla="*/ 650 h 653"/>
                  <a:gd name="T48" fmla="*/ 729 w 1055"/>
                  <a:gd name="T49" fmla="*/ 653 h 653"/>
                  <a:gd name="T50" fmla="*/ 685 w 1055"/>
                  <a:gd name="T51" fmla="*/ 650 h 653"/>
                  <a:gd name="T52" fmla="*/ 644 w 1055"/>
                  <a:gd name="T53" fmla="*/ 642 h 653"/>
                  <a:gd name="T54" fmla="*/ 604 w 1055"/>
                  <a:gd name="T55" fmla="*/ 628 h 653"/>
                  <a:gd name="T56" fmla="*/ 566 w 1055"/>
                  <a:gd name="T57" fmla="*/ 610 h 653"/>
                  <a:gd name="T58" fmla="*/ 532 w 1055"/>
                  <a:gd name="T59" fmla="*/ 587 h 653"/>
                  <a:gd name="T60" fmla="*/ 501 w 1055"/>
                  <a:gd name="T61" fmla="*/ 560 h 653"/>
                  <a:gd name="T62" fmla="*/ 474 w 1055"/>
                  <a:gd name="T63" fmla="*/ 529 h 653"/>
                  <a:gd name="T64" fmla="*/ 450 w 1055"/>
                  <a:gd name="T65" fmla="*/ 495 h 653"/>
                  <a:gd name="T66" fmla="*/ 431 w 1055"/>
                  <a:gd name="T67" fmla="*/ 458 h 653"/>
                  <a:gd name="T68" fmla="*/ 416 w 1055"/>
                  <a:gd name="T69" fmla="*/ 419 h 653"/>
                  <a:gd name="T70" fmla="*/ 407 w 1055"/>
                  <a:gd name="T71" fmla="*/ 377 h 653"/>
                  <a:gd name="T72" fmla="*/ 0 w 1055"/>
                  <a:gd name="T73" fmla="*/ 337 h 653"/>
                  <a:gd name="T74" fmla="*/ 9 w 1055"/>
                  <a:gd name="T75" fmla="*/ 287 h 653"/>
                  <a:gd name="T76" fmla="*/ 15 w 1055"/>
                  <a:gd name="T77" fmla="*/ 235 h 653"/>
                  <a:gd name="T78" fmla="*/ 17 w 1055"/>
                  <a:gd name="T79" fmla="*/ 182 h 653"/>
                  <a:gd name="T80" fmla="*/ 16 w 1055"/>
                  <a:gd name="T81" fmla="*/ 173 h 653"/>
                  <a:gd name="T82" fmla="*/ 423 w 1055"/>
                  <a:gd name="T83" fmla="*/ 214 h 653"/>
                  <a:gd name="T84" fmla="*/ 441 w 1055"/>
                  <a:gd name="T85" fmla="*/ 173 h 653"/>
                  <a:gd name="T86" fmla="*/ 464 w 1055"/>
                  <a:gd name="T87" fmla="*/ 136 h 653"/>
                  <a:gd name="T88" fmla="*/ 492 w 1055"/>
                  <a:gd name="T89" fmla="*/ 103 h 653"/>
                  <a:gd name="T90" fmla="*/ 524 w 1055"/>
                  <a:gd name="T91" fmla="*/ 73 h 653"/>
                  <a:gd name="T92" fmla="*/ 558 w 1055"/>
                  <a:gd name="T93" fmla="*/ 48 h 653"/>
                  <a:gd name="T94" fmla="*/ 597 w 1055"/>
                  <a:gd name="T95" fmla="*/ 28 h 653"/>
                  <a:gd name="T96" fmla="*/ 639 w 1055"/>
                  <a:gd name="T97" fmla="*/ 12 h 653"/>
                  <a:gd name="T98" fmla="*/ 683 w 1055"/>
                  <a:gd name="T99" fmla="*/ 3 h 653"/>
                  <a:gd name="T100" fmla="*/ 729 w 1055"/>
                  <a:gd name="T101" fmla="*/ 0 h 6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055" h="653">
                    <a:moveTo>
                      <a:pt x="729" y="0"/>
                    </a:moveTo>
                    <a:lnTo>
                      <a:pt x="773" y="2"/>
                    </a:lnTo>
                    <a:lnTo>
                      <a:pt x="816" y="11"/>
                    </a:lnTo>
                    <a:lnTo>
                      <a:pt x="856" y="25"/>
                    </a:lnTo>
                    <a:lnTo>
                      <a:pt x="893" y="44"/>
                    </a:lnTo>
                    <a:lnTo>
                      <a:pt x="929" y="68"/>
                    </a:lnTo>
                    <a:lnTo>
                      <a:pt x="960" y="95"/>
                    </a:lnTo>
                    <a:lnTo>
                      <a:pt x="988" y="126"/>
                    </a:lnTo>
                    <a:lnTo>
                      <a:pt x="1011" y="162"/>
                    </a:lnTo>
                    <a:lnTo>
                      <a:pt x="1030" y="200"/>
                    </a:lnTo>
                    <a:lnTo>
                      <a:pt x="1044" y="239"/>
                    </a:lnTo>
                    <a:lnTo>
                      <a:pt x="1053" y="282"/>
                    </a:lnTo>
                    <a:lnTo>
                      <a:pt x="1055" y="326"/>
                    </a:lnTo>
                    <a:lnTo>
                      <a:pt x="1053" y="370"/>
                    </a:lnTo>
                    <a:lnTo>
                      <a:pt x="1044" y="414"/>
                    </a:lnTo>
                    <a:lnTo>
                      <a:pt x="1030" y="454"/>
                    </a:lnTo>
                    <a:lnTo>
                      <a:pt x="1011" y="491"/>
                    </a:lnTo>
                    <a:lnTo>
                      <a:pt x="988" y="526"/>
                    </a:lnTo>
                    <a:lnTo>
                      <a:pt x="960" y="558"/>
                    </a:lnTo>
                    <a:lnTo>
                      <a:pt x="929" y="584"/>
                    </a:lnTo>
                    <a:lnTo>
                      <a:pt x="893" y="609"/>
                    </a:lnTo>
                    <a:lnTo>
                      <a:pt x="856" y="628"/>
                    </a:lnTo>
                    <a:lnTo>
                      <a:pt x="816" y="641"/>
                    </a:lnTo>
                    <a:lnTo>
                      <a:pt x="773" y="650"/>
                    </a:lnTo>
                    <a:lnTo>
                      <a:pt x="729" y="653"/>
                    </a:lnTo>
                    <a:lnTo>
                      <a:pt x="685" y="650"/>
                    </a:lnTo>
                    <a:lnTo>
                      <a:pt x="644" y="642"/>
                    </a:lnTo>
                    <a:lnTo>
                      <a:pt x="604" y="628"/>
                    </a:lnTo>
                    <a:lnTo>
                      <a:pt x="566" y="610"/>
                    </a:lnTo>
                    <a:lnTo>
                      <a:pt x="532" y="587"/>
                    </a:lnTo>
                    <a:lnTo>
                      <a:pt x="501" y="560"/>
                    </a:lnTo>
                    <a:lnTo>
                      <a:pt x="474" y="529"/>
                    </a:lnTo>
                    <a:lnTo>
                      <a:pt x="450" y="495"/>
                    </a:lnTo>
                    <a:lnTo>
                      <a:pt x="431" y="458"/>
                    </a:lnTo>
                    <a:lnTo>
                      <a:pt x="416" y="419"/>
                    </a:lnTo>
                    <a:lnTo>
                      <a:pt x="407" y="377"/>
                    </a:lnTo>
                    <a:lnTo>
                      <a:pt x="0" y="337"/>
                    </a:lnTo>
                    <a:lnTo>
                      <a:pt x="9" y="287"/>
                    </a:lnTo>
                    <a:lnTo>
                      <a:pt x="15" y="235"/>
                    </a:lnTo>
                    <a:lnTo>
                      <a:pt x="17" y="182"/>
                    </a:lnTo>
                    <a:lnTo>
                      <a:pt x="16" y="173"/>
                    </a:lnTo>
                    <a:lnTo>
                      <a:pt x="423" y="214"/>
                    </a:lnTo>
                    <a:lnTo>
                      <a:pt x="441" y="173"/>
                    </a:lnTo>
                    <a:lnTo>
                      <a:pt x="464" y="136"/>
                    </a:lnTo>
                    <a:lnTo>
                      <a:pt x="492" y="103"/>
                    </a:lnTo>
                    <a:lnTo>
                      <a:pt x="524" y="73"/>
                    </a:lnTo>
                    <a:lnTo>
                      <a:pt x="558" y="48"/>
                    </a:lnTo>
                    <a:lnTo>
                      <a:pt x="597" y="28"/>
                    </a:lnTo>
                    <a:lnTo>
                      <a:pt x="639" y="12"/>
                    </a:lnTo>
                    <a:lnTo>
                      <a:pt x="683" y="3"/>
                    </a:lnTo>
                    <a:lnTo>
                      <a:pt x="729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" name="Freeform 67"/>
              <p:cNvSpPr>
                <a:spLocks/>
              </p:cNvSpPr>
              <p:nvPr/>
            </p:nvSpPr>
            <p:spPr bwMode="auto">
              <a:xfrm>
                <a:off x="5259388" y="5411788"/>
                <a:ext cx="103188" cy="166688"/>
              </a:xfrm>
              <a:custGeom>
                <a:avLst/>
                <a:gdLst>
                  <a:gd name="T0" fmla="*/ 246 w 654"/>
                  <a:gd name="T1" fmla="*/ 0 h 1049"/>
                  <a:gd name="T2" fmla="*/ 337 w 654"/>
                  <a:gd name="T3" fmla="*/ 397 h 1049"/>
                  <a:gd name="T4" fmla="*/ 383 w 654"/>
                  <a:gd name="T5" fmla="*/ 402 h 1049"/>
                  <a:gd name="T6" fmla="*/ 429 w 654"/>
                  <a:gd name="T7" fmla="*/ 413 h 1049"/>
                  <a:gd name="T8" fmla="*/ 471 w 654"/>
                  <a:gd name="T9" fmla="*/ 431 h 1049"/>
                  <a:gd name="T10" fmla="*/ 510 w 654"/>
                  <a:gd name="T11" fmla="*/ 453 h 1049"/>
                  <a:gd name="T12" fmla="*/ 545 w 654"/>
                  <a:gd name="T13" fmla="*/ 480 h 1049"/>
                  <a:gd name="T14" fmla="*/ 576 w 654"/>
                  <a:gd name="T15" fmla="*/ 513 h 1049"/>
                  <a:gd name="T16" fmla="*/ 603 w 654"/>
                  <a:gd name="T17" fmla="*/ 548 h 1049"/>
                  <a:gd name="T18" fmla="*/ 624 w 654"/>
                  <a:gd name="T19" fmla="*/ 588 h 1049"/>
                  <a:gd name="T20" fmla="*/ 641 w 654"/>
                  <a:gd name="T21" fmla="*/ 630 h 1049"/>
                  <a:gd name="T22" fmla="*/ 651 w 654"/>
                  <a:gd name="T23" fmla="*/ 676 h 1049"/>
                  <a:gd name="T24" fmla="*/ 654 w 654"/>
                  <a:gd name="T25" fmla="*/ 723 h 1049"/>
                  <a:gd name="T26" fmla="*/ 651 w 654"/>
                  <a:gd name="T27" fmla="*/ 768 h 1049"/>
                  <a:gd name="T28" fmla="*/ 642 w 654"/>
                  <a:gd name="T29" fmla="*/ 810 h 1049"/>
                  <a:gd name="T30" fmla="*/ 628 w 654"/>
                  <a:gd name="T31" fmla="*/ 850 h 1049"/>
                  <a:gd name="T32" fmla="*/ 608 w 654"/>
                  <a:gd name="T33" fmla="*/ 887 h 1049"/>
                  <a:gd name="T34" fmla="*/ 585 w 654"/>
                  <a:gd name="T35" fmla="*/ 923 h 1049"/>
                  <a:gd name="T36" fmla="*/ 557 w 654"/>
                  <a:gd name="T37" fmla="*/ 954 h 1049"/>
                  <a:gd name="T38" fmla="*/ 526 w 654"/>
                  <a:gd name="T39" fmla="*/ 982 h 1049"/>
                  <a:gd name="T40" fmla="*/ 492 w 654"/>
                  <a:gd name="T41" fmla="*/ 1005 h 1049"/>
                  <a:gd name="T42" fmla="*/ 454 w 654"/>
                  <a:gd name="T43" fmla="*/ 1024 h 1049"/>
                  <a:gd name="T44" fmla="*/ 413 w 654"/>
                  <a:gd name="T45" fmla="*/ 1038 h 1049"/>
                  <a:gd name="T46" fmla="*/ 371 w 654"/>
                  <a:gd name="T47" fmla="*/ 1047 h 1049"/>
                  <a:gd name="T48" fmla="*/ 327 w 654"/>
                  <a:gd name="T49" fmla="*/ 1049 h 1049"/>
                  <a:gd name="T50" fmla="*/ 282 w 654"/>
                  <a:gd name="T51" fmla="*/ 1047 h 1049"/>
                  <a:gd name="T52" fmla="*/ 240 w 654"/>
                  <a:gd name="T53" fmla="*/ 1038 h 1049"/>
                  <a:gd name="T54" fmla="*/ 199 w 654"/>
                  <a:gd name="T55" fmla="*/ 1024 h 1049"/>
                  <a:gd name="T56" fmla="*/ 161 w 654"/>
                  <a:gd name="T57" fmla="*/ 1005 h 1049"/>
                  <a:gd name="T58" fmla="*/ 127 w 654"/>
                  <a:gd name="T59" fmla="*/ 982 h 1049"/>
                  <a:gd name="T60" fmla="*/ 96 w 654"/>
                  <a:gd name="T61" fmla="*/ 954 h 1049"/>
                  <a:gd name="T62" fmla="*/ 68 w 654"/>
                  <a:gd name="T63" fmla="*/ 923 h 1049"/>
                  <a:gd name="T64" fmla="*/ 45 w 654"/>
                  <a:gd name="T65" fmla="*/ 887 h 1049"/>
                  <a:gd name="T66" fmla="*/ 26 w 654"/>
                  <a:gd name="T67" fmla="*/ 850 h 1049"/>
                  <a:gd name="T68" fmla="*/ 12 w 654"/>
                  <a:gd name="T69" fmla="*/ 810 h 1049"/>
                  <a:gd name="T70" fmla="*/ 3 w 654"/>
                  <a:gd name="T71" fmla="*/ 768 h 1049"/>
                  <a:gd name="T72" fmla="*/ 0 w 654"/>
                  <a:gd name="T73" fmla="*/ 723 h 1049"/>
                  <a:gd name="T74" fmla="*/ 3 w 654"/>
                  <a:gd name="T75" fmla="*/ 677 h 1049"/>
                  <a:gd name="T76" fmla="*/ 13 w 654"/>
                  <a:gd name="T77" fmla="*/ 632 h 1049"/>
                  <a:gd name="T78" fmla="*/ 28 w 654"/>
                  <a:gd name="T79" fmla="*/ 591 h 1049"/>
                  <a:gd name="T80" fmla="*/ 49 w 654"/>
                  <a:gd name="T81" fmla="*/ 553 h 1049"/>
                  <a:gd name="T82" fmla="*/ 75 w 654"/>
                  <a:gd name="T83" fmla="*/ 517 h 1049"/>
                  <a:gd name="T84" fmla="*/ 105 w 654"/>
                  <a:gd name="T85" fmla="*/ 485 h 1049"/>
                  <a:gd name="T86" fmla="*/ 139 w 654"/>
                  <a:gd name="T87" fmla="*/ 457 h 1049"/>
                  <a:gd name="T88" fmla="*/ 177 w 654"/>
                  <a:gd name="T89" fmla="*/ 435 h 1049"/>
                  <a:gd name="T90" fmla="*/ 85 w 654"/>
                  <a:gd name="T91" fmla="*/ 37 h 1049"/>
                  <a:gd name="T92" fmla="*/ 140 w 654"/>
                  <a:gd name="T93" fmla="*/ 28 h 1049"/>
                  <a:gd name="T94" fmla="*/ 194 w 654"/>
                  <a:gd name="T95" fmla="*/ 16 h 1049"/>
                  <a:gd name="T96" fmla="*/ 246 w 654"/>
                  <a:gd name="T97" fmla="*/ 0 h 10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654" h="1049">
                    <a:moveTo>
                      <a:pt x="246" y="0"/>
                    </a:moveTo>
                    <a:lnTo>
                      <a:pt x="337" y="397"/>
                    </a:lnTo>
                    <a:lnTo>
                      <a:pt x="383" y="402"/>
                    </a:lnTo>
                    <a:lnTo>
                      <a:pt x="429" y="413"/>
                    </a:lnTo>
                    <a:lnTo>
                      <a:pt x="471" y="431"/>
                    </a:lnTo>
                    <a:lnTo>
                      <a:pt x="510" y="453"/>
                    </a:lnTo>
                    <a:lnTo>
                      <a:pt x="545" y="480"/>
                    </a:lnTo>
                    <a:lnTo>
                      <a:pt x="576" y="513"/>
                    </a:lnTo>
                    <a:lnTo>
                      <a:pt x="603" y="548"/>
                    </a:lnTo>
                    <a:lnTo>
                      <a:pt x="624" y="588"/>
                    </a:lnTo>
                    <a:lnTo>
                      <a:pt x="641" y="630"/>
                    </a:lnTo>
                    <a:lnTo>
                      <a:pt x="651" y="676"/>
                    </a:lnTo>
                    <a:lnTo>
                      <a:pt x="654" y="723"/>
                    </a:lnTo>
                    <a:lnTo>
                      <a:pt x="651" y="768"/>
                    </a:lnTo>
                    <a:lnTo>
                      <a:pt x="642" y="810"/>
                    </a:lnTo>
                    <a:lnTo>
                      <a:pt x="628" y="850"/>
                    </a:lnTo>
                    <a:lnTo>
                      <a:pt x="608" y="887"/>
                    </a:lnTo>
                    <a:lnTo>
                      <a:pt x="585" y="923"/>
                    </a:lnTo>
                    <a:lnTo>
                      <a:pt x="557" y="954"/>
                    </a:lnTo>
                    <a:lnTo>
                      <a:pt x="526" y="982"/>
                    </a:lnTo>
                    <a:lnTo>
                      <a:pt x="492" y="1005"/>
                    </a:lnTo>
                    <a:lnTo>
                      <a:pt x="454" y="1024"/>
                    </a:lnTo>
                    <a:lnTo>
                      <a:pt x="413" y="1038"/>
                    </a:lnTo>
                    <a:lnTo>
                      <a:pt x="371" y="1047"/>
                    </a:lnTo>
                    <a:lnTo>
                      <a:pt x="327" y="1049"/>
                    </a:lnTo>
                    <a:lnTo>
                      <a:pt x="282" y="1047"/>
                    </a:lnTo>
                    <a:lnTo>
                      <a:pt x="240" y="1038"/>
                    </a:lnTo>
                    <a:lnTo>
                      <a:pt x="199" y="1024"/>
                    </a:lnTo>
                    <a:lnTo>
                      <a:pt x="161" y="1005"/>
                    </a:lnTo>
                    <a:lnTo>
                      <a:pt x="127" y="982"/>
                    </a:lnTo>
                    <a:lnTo>
                      <a:pt x="96" y="954"/>
                    </a:lnTo>
                    <a:lnTo>
                      <a:pt x="68" y="923"/>
                    </a:lnTo>
                    <a:lnTo>
                      <a:pt x="45" y="887"/>
                    </a:lnTo>
                    <a:lnTo>
                      <a:pt x="26" y="850"/>
                    </a:lnTo>
                    <a:lnTo>
                      <a:pt x="12" y="810"/>
                    </a:lnTo>
                    <a:lnTo>
                      <a:pt x="3" y="768"/>
                    </a:lnTo>
                    <a:lnTo>
                      <a:pt x="0" y="723"/>
                    </a:lnTo>
                    <a:lnTo>
                      <a:pt x="3" y="677"/>
                    </a:lnTo>
                    <a:lnTo>
                      <a:pt x="13" y="632"/>
                    </a:lnTo>
                    <a:lnTo>
                      <a:pt x="28" y="591"/>
                    </a:lnTo>
                    <a:lnTo>
                      <a:pt x="49" y="553"/>
                    </a:lnTo>
                    <a:lnTo>
                      <a:pt x="75" y="517"/>
                    </a:lnTo>
                    <a:lnTo>
                      <a:pt x="105" y="485"/>
                    </a:lnTo>
                    <a:lnTo>
                      <a:pt x="139" y="457"/>
                    </a:lnTo>
                    <a:lnTo>
                      <a:pt x="177" y="435"/>
                    </a:lnTo>
                    <a:lnTo>
                      <a:pt x="85" y="37"/>
                    </a:lnTo>
                    <a:lnTo>
                      <a:pt x="140" y="28"/>
                    </a:lnTo>
                    <a:lnTo>
                      <a:pt x="194" y="16"/>
                    </a:lnTo>
                    <a:lnTo>
                      <a:pt x="24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" name="Freeform 68"/>
              <p:cNvSpPr>
                <a:spLocks/>
              </p:cNvSpPr>
              <p:nvPr/>
            </p:nvSpPr>
            <p:spPr bwMode="auto">
              <a:xfrm>
                <a:off x="4967288" y="5326063"/>
                <a:ext cx="184150" cy="106363"/>
              </a:xfrm>
              <a:custGeom>
                <a:avLst/>
                <a:gdLst>
                  <a:gd name="T0" fmla="*/ 1106 w 1159"/>
                  <a:gd name="T1" fmla="*/ 0 h 675"/>
                  <a:gd name="T2" fmla="*/ 1120 w 1159"/>
                  <a:gd name="T3" fmla="*/ 54 h 675"/>
                  <a:gd name="T4" fmla="*/ 1138 w 1159"/>
                  <a:gd name="T5" fmla="*/ 106 h 675"/>
                  <a:gd name="T6" fmla="*/ 1159 w 1159"/>
                  <a:gd name="T7" fmla="*/ 156 h 675"/>
                  <a:gd name="T8" fmla="*/ 651 w 1159"/>
                  <a:gd name="T9" fmla="*/ 326 h 675"/>
                  <a:gd name="T10" fmla="*/ 652 w 1159"/>
                  <a:gd name="T11" fmla="*/ 336 h 675"/>
                  <a:gd name="T12" fmla="*/ 653 w 1159"/>
                  <a:gd name="T13" fmla="*/ 348 h 675"/>
                  <a:gd name="T14" fmla="*/ 651 w 1159"/>
                  <a:gd name="T15" fmla="*/ 392 h 675"/>
                  <a:gd name="T16" fmla="*/ 642 w 1159"/>
                  <a:gd name="T17" fmla="*/ 435 h 675"/>
                  <a:gd name="T18" fmla="*/ 628 w 1159"/>
                  <a:gd name="T19" fmla="*/ 475 h 675"/>
                  <a:gd name="T20" fmla="*/ 609 w 1159"/>
                  <a:gd name="T21" fmla="*/ 513 h 675"/>
                  <a:gd name="T22" fmla="*/ 586 w 1159"/>
                  <a:gd name="T23" fmla="*/ 547 h 675"/>
                  <a:gd name="T24" fmla="*/ 558 w 1159"/>
                  <a:gd name="T25" fmla="*/ 579 h 675"/>
                  <a:gd name="T26" fmla="*/ 527 w 1159"/>
                  <a:gd name="T27" fmla="*/ 607 h 675"/>
                  <a:gd name="T28" fmla="*/ 491 w 1159"/>
                  <a:gd name="T29" fmla="*/ 630 h 675"/>
                  <a:gd name="T30" fmla="*/ 454 w 1159"/>
                  <a:gd name="T31" fmla="*/ 649 h 675"/>
                  <a:gd name="T32" fmla="*/ 414 w 1159"/>
                  <a:gd name="T33" fmla="*/ 664 h 675"/>
                  <a:gd name="T34" fmla="*/ 370 w 1159"/>
                  <a:gd name="T35" fmla="*/ 671 h 675"/>
                  <a:gd name="T36" fmla="*/ 326 w 1159"/>
                  <a:gd name="T37" fmla="*/ 675 h 675"/>
                  <a:gd name="T38" fmla="*/ 282 w 1159"/>
                  <a:gd name="T39" fmla="*/ 671 h 675"/>
                  <a:gd name="T40" fmla="*/ 240 w 1159"/>
                  <a:gd name="T41" fmla="*/ 664 h 675"/>
                  <a:gd name="T42" fmla="*/ 200 w 1159"/>
                  <a:gd name="T43" fmla="*/ 649 h 675"/>
                  <a:gd name="T44" fmla="*/ 162 w 1159"/>
                  <a:gd name="T45" fmla="*/ 630 h 675"/>
                  <a:gd name="T46" fmla="*/ 126 w 1159"/>
                  <a:gd name="T47" fmla="*/ 607 h 675"/>
                  <a:gd name="T48" fmla="*/ 95 w 1159"/>
                  <a:gd name="T49" fmla="*/ 579 h 675"/>
                  <a:gd name="T50" fmla="*/ 68 w 1159"/>
                  <a:gd name="T51" fmla="*/ 547 h 675"/>
                  <a:gd name="T52" fmla="*/ 44 w 1159"/>
                  <a:gd name="T53" fmla="*/ 513 h 675"/>
                  <a:gd name="T54" fmla="*/ 26 w 1159"/>
                  <a:gd name="T55" fmla="*/ 475 h 675"/>
                  <a:gd name="T56" fmla="*/ 12 w 1159"/>
                  <a:gd name="T57" fmla="*/ 435 h 675"/>
                  <a:gd name="T58" fmla="*/ 3 w 1159"/>
                  <a:gd name="T59" fmla="*/ 392 h 675"/>
                  <a:gd name="T60" fmla="*/ 0 w 1159"/>
                  <a:gd name="T61" fmla="*/ 348 h 675"/>
                  <a:gd name="T62" fmla="*/ 3 w 1159"/>
                  <a:gd name="T63" fmla="*/ 303 h 675"/>
                  <a:gd name="T64" fmla="*/ 12 w 1159"/>
                  <a:gd name="T65" fmla="*/ 261 h 675"/>
                  <a:gd name="T66" fmla="*/ 26 w 1159"/>
                  <a:gd name="T67" fmla="*/ 221 h 675"/>
                  <a:gd name="T68" fmla="*/ 44 w 1159"/>
                  <a:gd name="T69" fmla="*/ 183 h 675"/>
                  <a:gd name="T70" fmla="*/ 68 w 1159"/>
                  <a:gd name="T71" fmla="*/ 148 h 675"/>
                  <a:gd name="T72" fmla="*/ 95 w 1159"/>
                  <a:gd name="T73" fmla="*/ 117 h 675"/>
                  <a:gd name="T74" fmla="*/ 126 w 1159"/>
                  <a:gd name="T75" fmla="*/ 89 h 675"/>
                  <a:gd name="T76" fmla="*/ 162 w 1159"/>
                  <a:gd name="T77" fmla="*/ 66 h 675"/>
                  <a:gd name="T78" fmla="*/ 200 w 1159"/>
                  <a:gd name="T79" fmla="*/ 47 h 675"/>
                  <a:gd name="T80" fmla="*/ 240 w 1159"/>
                  <a:gd name="T81" fmla="*/ 33 h 675"/>
                  <a:gd name="T82" fmla="*/ 282 w 1159"/>
                  <a:gd name="T83" fmla="*/ 25 h 675"/>
                  <a:gd name="T84" fmla="*/ 326 w 1159"/>
                  <a:gd name="T85" fmla="*/ 21 h 675"/>
                  <a:gd name="T86" fmla="*/ 369 w 1159"/>
                  <a:gd name="T87" fmla="*/ 24 h 675"/>
                  <a:gd name="T88" fmla="*/ 409 w 1159"/>
                  <a:gd name="T89" fmla="*/ 33 h 675"/>
                  <a:gd name="T90" fmla="*/ 448 w 1159"/>
                  <a:gd name="T91" fmla="*/ 45 h 675"/>
                  <a:gd name="T92" fmla="*/ 485 w 1159"/>
                  <a:gd name="T93" fmla="*/ 63 h 675"/>
                  <a:gd name="T94" fmla="*/ 518 w 1159"/>
                  <a:gd name="T95" fmla="*/ 84 h 675"/>
                  <a:gd name="T96" fmla="*/ 549 w 1159"/>
                  <a:gd name="T97" fmla="*/ 109 h 675"/>
                  <a:gd name="T98" fmla="*/ 577 w 1159"/>
                  <a:gd name="T99" fmla="*/ 138 h 675"/>
                  <a:gd name="T100" fmla="*/ 600 w 1159"/>
                  <a:gd name="T101" fmla="*/ 170 h 675"/>
                  <a:gd name="T102" fmla="*/ 1106 w 1159"/>
                  <a:gd name="T103" fmla="*/ 0 h 6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159" h="675">
                    <a:moveTo>
                      <a:pt x="1106" y="0"/>
                    </a:moveTo>
                    <a:lnTo>
                      <a:pt x="1120" y="54"/>
                    </a:lnTo>
                    <a:lnTo>
                      <a:pt x="1138" y="106"/>
                    </a:lnTo>
                    <a:lnTo>
                      <a:pt x="1159" y="156"/>
                    </a:lnTo>
                    <a:lnTo>
                      <a:pt x="651" y="326"/>
                    </a:lnTo>
                    <a:lnTo>
                      <a:pt x="652" y="336"/>
                    </a:lnTo>
                    <a:lnTo>
                      <a:pt x="653" y="348"/>
                    </a:lnTo>
                    <a:lnTo>
                      <a:pt x="651" y="392"/>
                    </a:lnTo>
                    <a:lnTo>
                      <a:pt x="642" y="435"/>
                    </a:lnTo>
                    <a:lnTo>
                      <a:pt x="628" y="475"/>
                    </a:lnTo>
                    <a:lnTo>
                      <a:pt x="609" y="513"/>
                    </a:lnTo>
                    <a:lnTo>
                      <a:pt x="586" y="547"/>
                    </a:lnTo>
                    <a:lnTo>
                      <a:pt x="558" y="579"/>
                    </a:lnTo>
                    <a:lnTo>
                      <a:pt x="527" y="607"/>
                    </a:lnTo>
                    <a:lnTo>
                      <a:pt x="491" y="630"/>
                    </a:lnTo>
                    <a:lnTo>
                      <a:pt x="454" y="649"/>
                    </a:lnTo>
                    <a:lnTo>
                      <a:pt x="414" y="664"/>
                    </a:lnTo>
                    <a:lnTo>
                      <a:pt x="370" y="671"/>
                    </a:lnTo>
                    <a:lnTo>
                      <a:pt x="326" y="675"/>
                    </a:lnTo>
                    <a:lnTo>
                      <a:pt x="282" y="671"/>
                    </a:lnTo>
                    <a:lnTo>
                      <a:pt x="240" y="664"/>
                    </a:lnTo>
                    <a:lnTo>
                      <a:pt x="200" y="649"/>
                    </a:lnTo>
                    <a:lnTo>
                      <a:pt x="162" y="630"/>
                    </a:lnTo>
                    <a:lnTo>
                      <a:pt x="126" y="607"/>
                    </a:lnTo>
                    <a:lnTo>
                      <a:pt x="95" y="579"/>
                    </a:lnTo>
                    <a:lnTo>
                      <a:pt x="68" y="547"/>
                    </a:lnTo>
                    <a:lnTo>
                      <a:pt x="44" y="513"/>
                    </a:lnTo>
                    <a:lnTo>
                      <a:pt x="26" y="475"/>
                    </a:lnTo>
                    <a:lnTo>
                      <a:pt x="12" y="435"/>
                    </a:lnTo>
                    <a:lnTo>
                      <a:pt x="3" y="392"/>
                    </a:lnTo>
                    <a:lnTo>
                      <a:pt x="0" y="348"/>
                    </a:lnTo>
                    <a:lnTo>
                      <a:pt x="3" y="303"/>
                    </a:lnTo>
                    <a:lnTo>
                      <a:pt x="12" y="261"/>
                    </a:lnTo>
                    <a:lnTo>
                      <a:pt x="26" y="221"/>
                    </a:lnTo>
                    <a:lnTo>
                      <a:pt x="44" y="183"/>
                    </a:lnTo>
                    <a:lnTo>
                      <a:pt x="68" y="148"/>
                    </a:lnTo>
                    <a:lnTo>
                      <a:pt x="95" y="117"/>
                    </a:lnTo>
                    <a:lnTo>
                      <a:pt x="126" y="89"/>
                    </a:lnTo>
                    <a:lnTo>
                      <a:pt x="162" y="66"/>
                    </a:lnTo>
                    <a:lnTo>
                      <a:pt x="200" y="47"/>
                    </a:lnTo>
                    <a:lnTo>
                      <a:pt x="240" y="33"/>
                    </a:lnTo>
                    <a:lnTo>
                      <a:pt x="282" y="25"/>
                    </a:lnTo>
                    <a:lnTo>
                      <a:pt x="326" y="21"/>
                    </a:lnTo>
                    <a:lnTo>
                      <a:pt x="369" y="24"/>
                    </a:lnTo>
                    <a:lnTo>
                      <a:pt x="409" y="33"/>
                    </a:lnTo>
                    <a:lnTo>
                      <a:pt x="448" y="45"/>
                    </a:lnTo>
                    <a:lnTo>
                      <a:pt x="485" y="63"/>
                    </a:lnTo>
                    <a:lnTo>
                      <a:pt x="518" y="84"/>
                    </a:lnTo>
                    <a:lnTo>
                      <a:pt x="549" y="109"/>
                    </a:lnTo>
                    <a:lnTo>
                      <a:pt x="577" y="138"/>
                    </a:lnTo>
                    <a:lnTo>
                      <a:pt x="600" y="170"/>
                    </a:lnTo>
                    <a:lnTo>
                      <a:pt x="110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" name="Freeform 69"/>
              <p:cNvSpPr>
                <a:spLocks/>
              </p:cNvSpPr>
              <p:nvPr/>
            </p:nvSpPr>
            <p:spPr bwMode="auto">
              <a:xfrm>
                <a:off x="5170488" y="5211763"/>
                <a:ext cx="177800" cy="177800"/>
              </a:xfrm>
              <a:custGeom>
                <a:avLst/>
                <a:gdLst>
                  <a:gd name="T0" fmla="*/ 561 w 1122"/>
                  <a:gd name="T1" fmla="*/ 0 h 1121"/>
                  <a:gd name="T2" fmla="*/ 622 w 1122"/>
                  <a:gd name="T3" fmla="*/ 3 h 1121"/>
                  <a:gd name="T4" fmla="*/ 681 w 1122"/>
                  <a:gd name="T5" fmla="*/ 13 h 1121"/>
                  <a:gd name="T6" fmla="*/ 738 w 1122"/>
                  <a:gd name="T7" fmla="*/ 29 h 1121"/>
                  <a:gd name="T8" fmla="*/ 792 w 1122"/>
                  <a:gd name="T9" fmla="*/ 50 h 1121"/>
                  <a:gd name="T10" fmla="*/ 843 w 1122"/>
                  <a:gd name="T11" fmla="*/ 76 h 1121"/>
                  <a:gd name="T12" fmla="*/ 892 w 1122"/>
                  <a:gd name="T13" fmla="*/ 108 h 1121"/>
                  <a:gd name="T14" fmla="*/ 937 w 1122"/>
                  <a:gd name="T15" fmla="*/ 145 h 1121"/>
                  <a:gd name="T16" fmla="*/ 976 w 1122"/>
                  <a:gd name="T17" fmla="*/ 185 h 1121"/>
                  <a:gd name="T18" fmla="*/ 1013 w 1122"/>
                  <a:gd name="T19" fmla="*/ 229 h 1121"/>
                  <a:gd name="T20" fmla="*/ 1045 w 1122"/>
                  <a:gd name="T21" fmla="*/ 278 h 1121"/>
                  <a:gd name="T22" fmla="*/ 1072 w 1122"/>
                  <a:gd name="T23" fmla="*/ 329 h 1121"/>
                  <a:gd name="T24" fmla="*/ 1093 w 1122"/>
                  <a:gd name="T25" fmla="*/ 383 h 1121"/>
                  <a:gd name="T26" fmla="*/ 1108 w 1122"/>
                  <a:gd name="T27" fmla="*/ 440 h 1121"/>
                  <a:gd name="T28" fmla="*/ 1118 w 1122"/>
                  <a:gd name="T29" fmla="*/ 499 h 1121"/>
                  <a:gd name="T30" fmla="*/ 1122 w 1122"/>
                  <a:gd name="T31" fmla="*/ 560 h 1121"/>
                  <a:gd name="T32" fmla="*/ 1118 w 1122"/>
                  <a:gd name="T33" fmla="*/ 621 h 1121"/>
                  <a:gd name="T34" fmla="*/ 1108 w 1122"/>
                  <a:gd name="T35" fmla="*/ 681 h 1121"/>
                  <a:gd name="T36" fmla="*/ 1093 w 1122"/>
                  <a:gd name="T37" fmla="*/ 737 h 1121"/>
                  <a:gd name="T38" fmla="*/ 1072 w 1122"/>
                  <a:gd name="T39" fmla="*/ 792 h 1121"/>
                  <a:gd name="T40" fmla="*/ 1045 w 1122"/>
                  <a:gd name="T41" fmla="*/ 843 h 1121"/>
                  <a:gd name="T42" fmla="*/ 1013 w 1122"/>
                  <a:gd name="T43" fmla="*/ 891 h 1121"/>
                  <a:gd name="T44" fmla="*/ 976 w 1122"/>
                  <a:gd name="T45" fmla="*/ 936 h 1121"/>
                  <a:gd name="T46" fmla="*/ 937 w 1122"/>
                  <a:gd name="T47" fmla="*/ 977 h 1121"/>
                  <a:gd name="T48" fmla="*/ 892 w 1122"/>
                  <a:gd name="T49" fmla="*/ 1012 h 1121"/>
                  <a:gd name="T50" fmla="*/ 843 w 1122"/>
                  <a:gd name="T51" fmla="*/ 1044 h 1121"/>
                  <a:gd name="T52" fmla="*/ 792 w 1122"/>
                  <a:gd name="T53" fmla="*/ 1071 h 1121"/>
                  <a:gd name="T54" fmla="*/ 738 w 1122"/>
                  <a:gd name="T55" fmla="*/ 1092 h 1121"/>
                  <a:gd name="T56" fmla="*/ 681 w 1122"/>
                  <a:gd name="T57" fmla="*/ 1108 h 1121"/>
                  <a:gd name="T58" fmla="*/ 622 w 1122"/>
                  <a:gd name="T59" fmla="*/ 1118 h 1121"/>
                  <a:gd name="T60" fmla="*/ 561 w 1122"/>
                  <a:gd name="T61" fmla="*/ 1121 h 1121"/>
                  <a:gd name="T62" fmla="*/ 500 w 1122"/>
                  <a:gd name="T63" fmla="*/ 1118 h 1121"/>
                  <a:gd name="T64" fmla="*/ 441 w 1122"/>
                  <a:gd name="T65" fmla="*/ 1108 h 1121"/>
                  <a:gd name="T66" fmla="*/ 384 w 1122"/>
                  <a:gd name="T67" fmla="*/ 1092 h 1121"/>
                  <a:gd name="T68" fmla="*/ 330 w 1122"/>
                  <a:gd name="T69" fmla="*/ 1071 h 1121"/>
                  <a:gd name="T70" fmla="*/ 279 w 1122"/>
                  <a:gd name="T71" fmla="*/ 1044 h 1121"/>
                  <a:gd name="T72" fmla="*/ 230 w 1122"/>
                  <a:gd name="T73" fmla="*/ 1012 h 1121"/>
                  <a:gd name="T74" fmla="*/ 186 w 1122"/>
                  <a:gd name="T75" fmla="*/ 977 h 1121"/>
                  <a:gd name="T76" fmla="*/ 145 w 1122"/>
                  <a:gd name="T77" fmla="*/ 936 h 1121"/>
                  <a:gd name="T78" fmla="*/ 109 w 1122"/>
                  <a:gd name="T79" fmla="*/ 891 h 1121"/>
                  <a:gd name="T80" fmla="*/ 77 w 1122"/>
                  <a:gd name="T81" fmla="*/ 843 h 1121"/>
                  <a:gd name="T82" fmla="*/ 50 w 1122"/>
                  <a:gd name="T83" fmla="*/ 792 h 1121"/>
                  <a:gd name="T84" fmla="*/ 29 w 1122"/>
                  <a:gd name="T85" fmla="*/ 737 h 1121"/>
                  <a:gd name="T86" fmla="*/ 14 w 1122"/>
                  <a:gd name="T87" fmla="*/ 681 h 1121"/>
                  <a:gd name="T88" fmla="*/ 4 w 1122"/>
                  <a:gd name="T89" fmla="*/ 621 h 1121"/>
                  <a:gd name="T90" fmla="*/ 0 w 1122"/>
                  <a:gd name="T91" fmla="*/ 560 h 1121"/>
                  <a:gd name="T92" fmla="*/ 4 w 1122"/>
                  <a:gd name="T93" fmla="*/ 499 h 1121"/>
                  <a:gd name="T94" fmla="*/ 14 w 1122"/>
                  <a:gd name="T95" fmla="*/ 440 h 1121"/>
                  <a:gd name="T96" fmla="*/ 29 w 1122"/>
                  <a:gd name="T97" fmla="*/ 383 h 1121"/>
                  <a:gd name="T98" fmla="*/ 50 w 1122"/>
                  <a:gd name="T99" fmla="*/ 329 h 1121"/>
                  <a:gd name="T100" fmla="*/ 77 w 1122"/>
                  <a:gd name="T101" fmla="*/ 278 h 1121"/>
                  <a:gd name="T102" fmla="*/ 109 w 1122"/>
                  <a:gd name="T103" fmla="*/ 229 h 1121"/>
                  <a:gd name="T104" fmla="*/ 145 w 1122"/>
                  <a:gd name="T105" fmla="*/ 185 h 1121"/>
                  <a:gd name="T106" fmla="*/ 186 w 1122"/>
                  <a:gd name="T107" fmla="*/ 145 h 1121"/>
                  <a:gd name="T108" fmla="*/ 230 w 1122"/>
                  <a:gd name="T109" fmla="*/ 108 h 1121"/>
                  <a:gd name="T110" fmla="*/ 279 w 1122"/>
                  <a:gd name="T111" fmla="*/ 76 h 1121"/>
                  <a:gd name="T112" fmla="*/ 330 w 1122"/>
                  <a:gd name="T113" fmla="*/ 50 h 1121"/>
                  <a:gd name="T114" fmla="*/ 384 w 1122"/>
                  <a:gd name="T115" fmla="*/ 29 h 1121"/>
                  <a:gd name="T116" fmla="*/ 441 w 1122"/>
                  <a:gd name="T117" fmla="*/ 13 h 1121"/>
                  <a:gd name="T118" fmla="*/ 500 w 1122"/>
                  <a:gd name="T119" fmla="*/ 3 h 1121"/>
                  <a:gd name="T120" fmla="*/ 561 w 1122"/>
                  <a:gd name="T121" fmla="*/ 0 h 1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122" h="1121">
                    <a:moveTo>
                      <a:pt x="561" y="0"/>
                    </a:moveTo>
                    <a:lnTo>
                      <a:pt x="622" y="3"/>
                    </a:lnTo>
                    <a:lnTo>
                      <a:pt x="681" y="13"/>
                    </a:lnTo>
                    <a:lnTo>
                      <a:pt x="738" y="29"/>
                    </a:lnTo>
                    <a:lnTo>
                      <a:pt x="792" y="50"/>
                    </a:lnTo>
                    <a:lnTo>
                      <a:pt x="843" y="76"/>
                    </a:lnTo>
                    <a:lnTo>
                      <a:pt x="892" y="108"/>
                    </a:lnTo>
                    <a:lnTo>
                      <a:pt x="937" y="145"/>
                    </a:lnTo>
                    <a:lnTo>
                      <a:pt x="976" y="185"/>
                    </a:lnTo>
                    <a:lnTo>
                      <a:pt x="1013" y="229"/>
                    </a:lnTo>
                    <a:lnTo>
                      <a:pt x="1045" y="278"/>
                    </a:lnTo>
                    <a:lnTo>
                      <a:pt x="1072" y="329"/>
                    </a:lnTo>
                    <a:lnTo>
                      <a:pt x="1093" y="383"/>
                    </a:lnTo>
                    <a:lnTo>
                      <a:pt x="1108" y="440"/>
                    </a:lnTo>
                    <a:lnTo>
                      <a:pt x="1118" y="499"/>
                    </a:lnTo>
                    <a:lnTo>
                      <a:pt x="1122" y="560"/>
                    </a:lnTo>
                    <a:lnTo>
                      <a:pt x="1118" y="621"/>
                    </a:lnTo>
                    <a:lnTo>
                      <a:pt x="1108" y="681"/>
                    </a:lnTo>
                    <a:lnTo>
                      <a:pt x="1093" y="737"/>
                    </a:lnTo>
                    <a:lnTo>
                      <a:pt x="1072" y="792"/>
                    </a:lnTo>
                    <a:lnTo>
                      <a:pt x="1045" y="843"/>
                    </a:lnTo>
                    <a:lnTo>
                      <a:pt x="1013" y="891"/>
                    </a:lnTo>
                    <a:lnTo>
                      <a:pt x="976" y="936"/>
                    </a:lnTo>
                    <a:lnTo>
                      <a:pt x="937" y="977"/>
                    </a:lnTo>
                    <a:lnTo>
                      <a:pt x="892" y="1012"/>
                    </a:lnTo>
                    <a:lnTo>
                      <a:pt x="843" y="1044"/>
                    </a:lnTo>
                    <a:lnTo>
                      <a:pt x="792" y="1071"/>
                    </a:lnTo>
                    <a:lnTo>
                      <a:pt x="738" y="1092"/>
                    </a:lnTo>
                    <a:lnTo>
                      <a:pt x="681" y="1108"/>
                    </a:lnTo>
                    <a:lnTo>
                      <a:pt x="622" y="1118"/>
                    </a:lnTo>
                    <a:lnTo>
                      <a:pt x="561" y="1121"/>
                    </a:lnTo>
                    <a:lnTo>
                      <a:pt x="500" y="1118"/>
                    </a:lnTo>
                    <a:lnTo>
                      <a:pt x="441" y="1108"/>
                    </a:lnTo>
                    <a:lnTo>
                      <a:pt x="384" y="1092"/>
                    </a:lnTo>
                    <a:lnTo>
                      <a:pt x="330" y="1071"/>
                    </a:lnTo>
                    <a:lnTo>
                      <a:pt x="279" y="1044"/>
                    </a:lnTo>
                    <a:lnTo>
                      <a:pt x="230" y="1012"/>
                    </a:lnTo>
                    <a:lnTo>
                      <a:pt x="186" y="977"/>
                    </a:lnTo>
                    <a:lnTo>
                      <a:pt x="145" y="936"/>
                    </a:lnTo>
                    <a:lnTo>
                      <a:pt x="109" y="891"/>
                    </a:lnTo>
                    <a:lnTo>
                      <a:pt x="77" y="843"/>
                    </a:lnTo>
                    <a:lnTo>
                      <a:pt x="50" y="792"/>
                    </a:lnTo>
                    <a:lnTo>
                      <a:pt x="29" y="737"/>
                    </a:lnTo>
                    <a:lnTo>
                      <a:pt x="14" y="681"/>
                    </a:lnTo>
                    <a:lnTo>
                      <a:pt x="4" y="621"/>
                    </a:lnTo>
                    <a:lnTo>
                      <a:pt x="0" y="560"/>
                    </a:lnTo>
                    <a:lnTo>
                      <a:pt x="4" y="499"/>
                    </a:lnTo>
                    <a:lnTo>
                      <a:pt x="14" y="440"/>
                    </a:lnTo>
                    <a:lnTo>
                      <a:pt x="29" y="383"/>
                    </a:lnTo>
                    <a:lnTo>
                      <a:pt x="50" y="329"/>
                    </a:lnTo>
                    <a:lnTo>
                      <a:pt x="77" y="278"/>
                    </a:lnTo>
                    <a:lnTo>
                      <a:pt x="109" y="229"/>
                    </a:lnTo>
                    <a:lnTo>
                      <a:pt x="145" y="185"/>
                    </a:lnTo>
                    <a:lnTo>
                      <a:pt x="186" y="145"/>
                    </a:lnTo>
                    <a:lnTo>
                      <a:pt x="230" y="108"/>
                    </a:lnTo>
                    <a:lnTo>
                      <a:pt x="279" y="76"/>
                    </a:lnTo>
                    <a:lnTo>
                      <a:pt x="330" y="50"/>
                    </a:lnTo>
                    <a:lnTo>
                      <a:pt x="384" y="29"/>
                    </a:lnTo>
                    <a:lnTo>
                      <a:pt x="441" y="13"/>
                    </a:lnTo>
                    <a:lnTo>
                      <a:pt x="500" y="3"/>
                    </a:lnTo>
                    <a:lnTo>
                      <a:pt x="561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4" name="Freeform 74"/>
            <p:cNvSpPr>
              <a:spLocks noEditPoints="1"/>
            </p:cNvSpPr>
            <p:nvPr/>
          </p:nvSpPr>
          <p:spPr bwMode="auto">
            <a:xfrm>
              <a:off x="6650038" y="4946650"/>
              <a:ext cx="517525" cy="635000"/>
            </a:xfrm>
            <a:custGeom>
              <a:avLst/>
              <a:gdLst>
                <a:gd name="T0" fmla="*/ 2003 w 2939"/>
                <a:gd name="T1" fmla="*/ 2890 h 3600"/>
                <a:gd name="T2" fmla="*/ 1859 w 2939"/>
                <a:gd name="T3" fmla="*/ 2961 h 3600"/>
                <a:gd name="T4" fmla="*/ 2195 w 2939"/>
                <a:gd name="T5" fmla="*/ 3289 h 3600"/>
                <a:gd name="T6" fmla="*/ 2729 w 2939"/>
                <a:gd name="T7" fmla="*/ 2753 h 3600"/>
                <a:gd name="T8" fmla="*/ 2634 w 2939"/>
                <a:gd name="T9" fmla="*/ 2623 h 3600"/>
                <a:gd name="T10" fmla="*/ 1495 w 2939"/>
                <a:gd name="T11" fmla="*/ 2623 h 3600"/>
                <a:gd name="T12" fmla="*/ 949 w 2939"/>
                <a:gd name="T13" fmla="*/ 2664 h 3600"/>
                <a:gd name="T14" fmla="*/ 963 w 2939"/>
                <a:gd name="T15" fmla="*/ 2522 h 3600"/>
                <a:gd name="T16" fmla="*/ 838 w 2939"/>
                <a:gd name="T17" fmla="*/ 2470 h 3600"/>
                <a:gd name="T18" fmla="*/ 456 w 2939"/>
                <a:gd name="T19" fmla="*/ 2606 h 3600"/>
                <a:gd name="T20" fmla="*/ 488 w 2939"/>
                <a:gd name="T21" fmla="*/ 2522 h 3600"/>
                <a:gd name="T22" fmla="*/ 2269 w 2939"/>
                <a:gd name="T23" fmla="*/ 2263 h 3600"/>
                <a:gd name="T24" fmla="*/ 2743 w 2939"/>
                <a:gd name="T25" fmla="*/ 2459 h 3600"/>
                <a:gd name="T26" fmla="*/ 2939 w 2939"/>
                <a:gd name="T27" fmla="*/ 2931 h 3600"/>
                <a:gd name="T28" fmla="*/ 2743 w 2939"/>
                <a:gd name="T29" fmla="*/ 3404 h 3600"/>
                <a:gd name="T30" fmla="*/ 2269 w 2939"/>
                <a:gd name="T31" fmla="*/ 3600 h 3600"/>
                <a:gd name="T32" fmla="*/ 1795 w 2939"/>
                <a:gd name="T33" fmla="*/ 3404 h 3600"/>
                <a:gd name="T34" fmla="*/ 1599 w 2939"/>
                <a:gd name="T35" fmla="*/ 2931 h 3600"/>
                <a:gd name="T36" fmla="*/ 1795 w 2939"/>
                <a:gd name="T37" fmla="*/ 2459 h 3600"/>
                <a:gd name="T38" fmla="*/ 2269 w 2939"/>
                <a:gd name="T39" fmla="*/ 2263 h 3600"/>
                <a:gd name="T40" fmla="*/ 1599 w 2939"/>
                <a:gd name="T41" fmla="*/ 2160 h 3600"/>
                <a:gd name="T42" fmla="*/ 949 w 2939"/>
                <a:gd name="T43" fmla="*/ 2201 h 3600"/>
                <a:gd name="T44" fmla="*/ 963 w 2939"/>
                <a:gd name="T45" fmla="*/ 2060 h 3600"/>
                <a:gd name="T46" fmla="*/ 838 w 2939"/>
                <a:gd name="T47" fmla="*/ 2029 h 3600"/>
                <a:gd name="T48" fmla="*/ 456 w 2939"/>
                <a:gd name="T49" fmla="*/ 2165 h 3600"/>
                <a:gd name="T50" fmla="*/ 488 w 2939"/>
                <a:gd name="T51" fmla="*/ 2081 h 3600"/>
                <a:gd name="T52" fmla="*/ 980 w 2939"/>
                <a:gd name="T53" fmla="*/ 1646 h 3600"/>
                <a:gd name="T54" fmla="*/ 1854 w 2939"/>
                <a:gd name="T55" fmla="*/ 1765 h 3600"/>
                <a:gd name="T56" fmla="*/ 938 w 2939"/>
                <a:gd name="T57" fmla="*/ 1779 h 3600"/>
                <a:gd name="T58" fmla="*/ 980 w 2939"/>
                <a:gd name="T59" fmla="*/ 1646 h 3600"/>
                <a:gd name="T60" fmla="*/ 830 w 2939"/>
                <a:gd name="T61" fmla="*/ 1605 h 3600"/>
                <a:gd name="T62" fmla="*/ 446 w 2939"/>
                <a:gd name="T63" fmla="*/ 1717 h 3600"/>
                <a:gd name="T64" fmla="*/ 502 w 2939"/>
                <a:gd name="T65" fmla="*/ 1647 h 3600"/>
                <a:gd name="T66" fmla="*/ 1804 w 2939"/>
                <a:gd name="T67" fmla="*/ 1183 h 3600"/>
                <a:gd name="T68" fmla="*/ 1846 w 2939"/>
                <a:gd name="T69" fmla="*/ 1316 h 3600"/>
                <a:gd name="T70" fmla="*/ 931 w 2939"/>
                <a:gd name="T71" fmla="*/ 1301 h 3600"/>
                <a:gd name="T72" fmla="*/ 798 w 2939"/>
                <a:gd name="T73" fmla="*/ 1068 h 3600"/>
                <a:gd name="T74" fmla="*/ 640 w 2939"/>
                <a:gd name="T75" fmla="*/ 1360 h 3600"/>
                <a:gd name="T76" fmla="*/ 440 w 2939"/>
                <a:gd name="T77" fmla="*/ 1246 h 3600"/>
                <a:gd name="T78" fmla="*/ 515 w 2939"/>
                <a:gd name="T79" fmla="*/ 1197 h 3600"/>
                <a:gd name="T80" fmla="*/ 569 w 2939"/>
                <a:gd name="T81" fmla="*/ 386 h 3600"/>
                <a:gd name="T82" fmla="*/ 706 w 2939"/>
                <a:gd name="T83" fmla="*/ 640 h 3600"/>
                <a:gd name="T84" fmla="*/ 1648 w 2939"/>
                <a:gd name="T85" fmla="*/ 619 h 3600"/>
                <a:gd name="T86" fmla="*/ 1748 w 2939"/>
                <a:gd name="T87" fmla="*/ 360 h 3600"/>
                <a:gd name="T88" fmla="*/ 2285 w 2939"/>
                <a:gd name="T89" fmla="*/ 454 h 3600"/>
                <a:gd name="T90" fmla="*/ 2198 w 2939"/>
                <a:gd name="T91" fmla="*/ 2112 h 3600"/>
                <a:gd name="T92" fmla="*/ 1465 w 2939"/>
                <a:gd name="T93" fmla="*/ 3116 h 3600"/>
                <a:gd name="T94" fmla="*/ 49 w 2939"/>
                <a:gd name="T95" fmla="*/ 3167 h 3600"/>
                <a:gd name="T96" fmla="*/ 22 w 2939"/>
                <a:gd name="T97" fmla="*/ 471 h 3600"/>
                <a:gd name="T98" fmla="*/ 1160 w 2939"/>
                <a:gd name="T99" fmla="*/ 103 h 3600"/>
                <a:gd name="T100" fmla="*/ 1094 w 2939"/>
                <a:gd name="T101" fmla="*/ 219 h 3600"/>
                <a:gd name="T102" fmla="*/ 1227 w 2939"/>
                <a:gd name="T103" fmla="*/ 219 h 3600"/>
                <a:gd name="T104" fmla="*/ 1160 w 2939"/>
                <a:gd name="T105" fmla="*/ 103 h 3600"/>
                <a:gd name="T106" fmla="*/ 1317 w 2939"/>
                <a:gd name="T107" fmla="*/ 88 h 3600"/>
                <a:gd name="T108" fmla="*/ 1379 w 2939"/>
                <a:gd name="T109" fmla="*/ 247 h 3600"/>
                <a:gd name="T110" fmla="*/ 1624 w 2939"/>
                <a:gd name="T111" fmla="*/ 324 h 3600"/>
                <a:gd name="T112" fmla="*/ 1605 w 2939"/>
                <a:gd name="T113" fmla="*/ 521 h 3600"/>
                <a:gd name="T114" fmla="*/ 738 w 2939"/>
                <a:gd name="T115" fmla="*/ 540 h 3600"/>
                <a:gd name="T116" fmla="*/ 682 w 2939"/>
                <a:gd name="T117" fmla="*/ 350 h 3600"/>
                <a:gd name="T118" fmla="*/ 923 w 2939"/>
                <a:gd name="T119" fmla="*/ 254 h 3600"/>
                <a:gd name="T120" fmla="*/ 991 w 2939"/>
                <a:gd name="T121" fmla="*/ 116 h 3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39" h="3600">
                  <a:moveTo>
                    <a:pt x="2634" y="2623"/>
                  </a:moveTo>
                  <a:lnTo>
                    <a:pt x="2613" y="2625"/>
                  </a:lnTo>
                  <a:lnTo>
                    <a:pt x="2591" y="2630"/>
                  </a:lnTo>
                  <a:lnTo>
                    <a:pt x="2570" y="2641"/>
                  </a:lnTo>
                  <a:lnTo>
                    <a:pt x="2552" y="2657"/>
                  </a:lnTo>
                  <a:lnTo>
                    <a:pt x="2205" y="3047"/>
                  </a:lnTo>
                  <a:lnTo>
                    <a:pt x="2024" y="2903"/>
                  </a:lnTo>
                  <a:lnTo>
                    <a:pt x="2003" y="2890"/>
                  </a:lnTo>
                  <a:lnTo>
                    <a:pt x="1982" y="2882"/>
                  </a:lnTo>
                  <a:lnTo>
                    <a:pt x="1960" y="2880"/>
                  </a:lnTo>
                  <a:lnTo>
                    <a:pt x="1937" y="2882"/>
                  </a:lnTo>
                  <a:lnTo>
                    <a:pt x="1915" y="2890"/>
                  </a:lnTo>
                  <a:lnTo>
                    <a:pt x="1895" y="2902"/>
                  </a:lnTo>
                  <a:lnTo>
                    <a:pt x="1879" y="2918"/>
                  </a:lnTo>
                  <a:lnTo>
                    <a:pt x="1866" y="2939"/>
                  </a:lnTo>
                  <a:lnTo>
                    <a:pt x="1859" y="2961"/>
                  </a:lnTo>
                  <a:lnTo>
                    <a:pt x="1856" y="2983"/>
                  </a:lnTo>
                  <a:lnTo>
                    <a:pt x="1859" y="3005"/>
                  </a:lnTo>
                  <a:lnTo>
                    <a:pt x="1866" y="3027"/>
                  </a:lnTo>
                  <a:lnTo>
                    <a:pt x="1878" y="3046"/>
                  </a:lnTo>
                  <a:lnTo>
                    <a:pt x="1895" y="3063"/>
                  </a:lnTo>
                  <a:lnTo>
                    <a:pt x="2152" y="3268"/>
                  </a:lnTo>
                  <a:lnTo>
                    <a:pt x="2173" y="3281"/>
                  </a:lnTo>
                  <a:lnTo>
                    <a:pt x="2195" y="3289"/>
                  </a:lnTo>
                  <a:lnTo>
                    <a:pt x="2217" y="3291"/>
                  </a:lnTo>
                  <a:lnTo>
                    <a:pt x="2239" y="3289"/>
                  </a:lnTo>
                  <a:lnTo>
                    <a:pt x="2258" y="3283"/>
                  </a:lnTo>
                  <a:lnTo>
                    <a:pt x="2278" y="3272"/>
                  </a:lnTo>
                  <a:lnTo>
                    <a:pt x="2294" y="3257"/>
                  </a:lnTo>
                  <a:lnTo>
                    <a:pt x="2707" y="2794"/>
                  </a:lnTo>
                  <a:lnTo>
                    <a:pt x="2720" y="2774"/>
                  </a:lnTo>
                  <a:lnTo>
                    <a:pt x="2729" y="2753"/>
                  </a:lnTo>
                  <a:lnTo>
                    <a:pt x="2733" y="2731"/>
                  </a:lnTo>
                  <a:lnTo>
                    <a:pt x="2731" y="2709"/>
                  </a:lnTo>
                  <a:lnTo>
                    <a:pt x="2725" y="2687"/>
                  </a:lnTo>
                  <a:lnTo>
                    <a:pt x="2714" y="2666"/>
                  </a:lnTo>
                  <a:lnTo>
                    <a:pt x="2698" y="2649"/>
                  </a:lnTo>
                  <a:lnTo>
                    <a:pt x="2678" y="2636"/>
                  </a:lnTo>
                  <a:lnTo>
                    <a:pt x="2657" y="2627"/>
                  </a:lnTo>
                  <a:lnTo>
                    <a:pt x="2634" y="2623"/>
                  </a:lnTo>
                  <a:close/>
                  <a:moveTo>
                    <a:pt x="980" y="2520"/>
                  </a:moveTo>
                  <a:lnTo>
                    <a:pt x="1444" y="2520"/>
                  </a:lnTo>
                  <a:lnTo>
                    <a:pt x="1460" y="2522"/>
                  </a:lnTo>
                  <a:lnTo>
                    <a:pt x="1474" y="2530"/>
                  </a:lnTo>
                  <a:lnTo>
                    <a:pt x="1485" y="2541"/>
                  </a:lnTo>
                  <a:lnTo>
                    <a:pt x="1493" y="2555"/>
                  </a:lnTo>
                  <a:lnTo>
                    <a:pt x="1495" y="2571"/>
                  </a:lnTo>
                  <a:lnTo>
                    <a:pt x="1495" y="2623"/>
                  </a:lnTo>
                  <a:lnTo>
                    <a:pt x="1493" y="2639"/>
                  </a:lnTo>
                  <a:lnTo>
                    <a:pt x="1485" y="2653"/>
                  </a:lnTo>
                  <a:lnTo>
                    <a:pt x="1474" y="2664"/>
                  </a:lnTo>
                  <a:lnTo>
                    <a:pt x="1460" y="2672"/>
                  </a:lnTo>
                  <a:lnTo>
                    <a:pt x="1444" y="2674"/>
                  </a:lnTo>
                  <a:lnTo>
                    <a:pt x="980" y="2674"/>
                  </a:lnTo>
                  <a:lnTo>
                    <a:pt x="963" y="2672"/>
                  </a:lnTo>
                  <a:lnTo>
                    <a:pt x="949" y="2664"/>
                  </a:lnTo>
                  <a:lnTo>
                    <a:pt x="938" y="2653"/>
                  </a:lnTo>
                  <a:lnTo>
                    <a:pt x="931" y="2639"/>
                  </a:lnTo>
                  <a:lnTo>
                    <a:pt x="928" y="2623"/>
                  </a:lnTo>
                  <a:lnTo>
                    <a:pt x="928" y="2571"/>
                  </a:lnTo>
                  <a:lnTo>
                    <a:pt x="931" y="2555"/>
                  </a:lnTo>
                  <a:lnTo>
                    <a:pt x="938" y="2541"/>
                  </a:lnTo>
                  <a:lnTo>
                    <a:pt x="949" y="2530"/>
                  </a:lnTo>
                  <a:lnTo>
                    <a:pt x="963" y="2522"/>
                  </a:lnTo>
                  <a:lnTo>
                    <a:pt x="980" y="2520"/>
                  </a:lnTo>
                  <a:close/>
                  <a:moveTo>
                    <a:pt x="798" y="2404"/>
                  </a:moveTo>
                  <a:lnTo>
                    <a:pt x="812" y="2408"/>
                  </a:lnTo>
                  <a:lnTo>
                    <a:pt x="826" y="2416"/>
                  </a:lnTo>
                  <a:lnTo>
                    <a:pt x="835" y="2427"/>
                  </a:lnTo>
                  <a:lnTo>
                    <a:pt x="841" y="2441"/>
                  </a:lnTo>
                  <a:lnTo>
                    <a:pt x="841" y="2456"/>
                  </a:lnTo>
                  <a:lnTo>
                    <a:pt x="838" y="2470"/>
                  </a:lnTo>
                  <a:lnTo>
                    <a:pt x="830" y="2483"/>
                  </a:lnTo>
                  <a:lnTo>
                    <a:pt x="640" y="2696"/>
                  </a:lnTo>
                  <a:lnTo>
                    <a:pt x="629" y="2704"/>
                  </a:lnTo>
                  <a:lnTo>
                    <a:pt x="617" y="2710"/>
                  </a:lnTo>
                  <a:lnTo>
                    <a:pt x="604" y="2712"/>
                  </a:lnTo>
                  <a:lnTo>
                    <a:pt x="588" y="2709"/>
                  </a:lnTo>
                  <a:lnTo>
                    <a:pt x="574" y="2701"/>
                  </a:lnTo>
                  <a:lnTo>
                    <a:pt x="456" y="2606"/>
                  </a:lnTo>
                  <a:lnTo>
                    <a:pt x="446" y="2595"/>
                  </a:lnTo>
                  <a:lnTo>
                    <a:pt x="440" y="2582"/>
                  </a:lnTo>
                  <a:lnTo>
                    <a:pt x="438" y="2568"/>
                  </a:lnTo>
                  <a:lnTo>
                    <a:pt x="441" y="2554"/>
                  </a:lnTo>
                  <a:lnTo>
                    <a:pt x="448" y="2540"/>
                  </a:lnTo>
                  <a:lnTo>
                    <a:pt x="459" y="2530"/>
                  </a:lnTo>
                  <a:lnTo>
                    <a:pt x="473" y="2524"/>
                  </a:lnTo>
                  <a:lnTo>
                    <a:pt x="488" y="2522"/>
                  </a:lnTo>
                  <a:lnTo>
                    <a:pt x="502" y="2525"/>
                  </a:lnTo>
                  <a:lnTo>
                    <a:pt x="515" y="2533"/>
                  </a:lnTo>
                  <a:lnTo>
                    <a:pt x="598" y="2600"/>
                  </a:lnTo>
                  <a:lnTo>
                    <a:pt x="759" y="2420"/>
                  </a:lnTo>
                  <a:lnTo>
                    <a:pt x="770" y="2410"/>
                  </a:lnTo>
                  <a:lnTo>
                    <a:pt x="784" y="2405"/>
                  </a:lnTo>
                  <a:lnTo>
                    <a:pt x="798" y="2404"/>
                  </a:lnTo>
                  <a:close/>
                  <a:moveTo>
                    <a:pt x="2269" y="2263"/>
                  </a:moveTo>
                  <a:lnTo>
                    <a:pt x="2337" y="2266"/>
                  </a:lnTo>
                  <a:lnTo>
                    <a:pt x="2404" y="2277"/>
                  </a:lnTo>
                  <a:lnTo>
                    <a:pt x="2468" y="2293"/>
                  </a:lnTo>
                  <a:lnTo>
                    <a:pt x="2530" y="2315"/>
                  </a:lnTo>
                  <a:lnTo>
                    <a:pt x="2589" y="2343"/>
                  </a:lnTo>
                  <a:lnTo>
                    <a:pt x="2643" y="2377"/>
                  </a:lnTo>
                  <a:lnTo>
                    <a:pt x="2695" y="2415"/>
                  </a:lnTo>
                  <a:lnTo>
                    <a:pt x="2743" y="2459"/>
                  </a:lnTo>
                  <a:lnTo>
                    <a:pt x="2785" y="2506"/>
                  </a:lnTo>
                  <a:lnTo>
                    <a:pt x="2825" y="2557"/>
                  </a:lnTo>
                  <a:lnTo>
                    <a:pt x="2858" y="2613"/>
                  </a:lnTo>
                  <a:lnTo>
                    <a:pt x="2886" y="2672"/>
                  </a:lnTo>
                  <a:lnTo>
                    <a:pt x="2909" y="2733"/>
                  </a:lnTo>
                  <a:lnTo>
                    <a:pt x="2925" y="2797"/>
                  </a:lnTo>
                  <a:lnTo>
                    <a:pt x="2935" y="2863"/>
                  </a:lnTo>
                  <a:lnTo>
                    <a:pt x="2939" y="2931"/>
                  </a:lnTo>
                  <a:lnTo>
                    <a:pt x="2935" y="3000"/>
                  </a:lnTo>
                  <a:lnTo>
                    <a:pt x="2925" y="3067"/>
                  </a:lnTo>
                  <a:lnTo>
                    <a:pt x="2909" y="3130"/>
                  </a:lnTo>
                  <a:lnTo>
                    <a:pt x="2886" y="3192"/>
                  </a:lnTo>
                  <a:lnTo>
                    <a:pt x="2858" y="3250"/>
                  </a:lnTo>
                  <a:lnTo>
                    <a:pt x="2825" y="3305"/>
                  </a:lnTo>
                  <a:lnTo>
                    <a:pt x="2785" y="3357"/>
                  </a:lnTo>
                  <a:lnTo>
                    <a:pt x="2743" y="3404"/>
                  </a:lnTo>
                  <a:lnTo>
                    <a:pt x="2695" y="3447"/>
                  </a:lnTo>
                  <a:lnTo>
                    <a:pt x="2643" y="3485"/>
                  </a:lnTo>
                  <a:lnTo>
                    <a:pt x="2589" y="3519"/>
                  </a:lnTo>
                  <a:lnTo>
                    <a:pt x="2530" y="3548"/>
                  </a:lnTo>
                  <a:lnTo>
                    <a:pt x="2468" y="3569"/>
                  </a:lnTo>
                  <a:lnTo>
                    <a:pt x="2404" y="3587"/>
                  </a:lnTo>
                  <a:lnTo>
                    <a:pt x="2337" y="3597"/>
                  </a:lnTo>
                  <a:lnTo>
                    <a:pt x="2269" y="3600"/>
                  </a:lnTo>
                  <a:lnTo>
                    <a:pt x="2200" y="3597"/>
                  </a:lnTo>
                  <a:lnTo>
                    <a:pt x="2134" y="3587"/>
                  </a:lnTo>
                  <a:lnTo>
                    <a:pt x="2069" y="3569"/>
                  </a:lnTo>
                  <a:lnTo>
                    <a:pt x="2008" y="3548"/>
                  </a:lnTo>
                  <a:lnTo>
                    <a:pt x="1949" y="3519"/>
                  </a:lnTo>
                  <a:lnTo>
                    <a:pt x="1894" y="3485"/>
                  </a:lnTo>
                  <a:lnTo>
                    <a:pt x="1843" y="3447"/>
                  </a:lnTo>
                  <a:lnTo>
                    <a:pt x="1795" y="3404"/>
                  </a:lnTo>
                  <a:lnTo>
                    <a:pt x="1752" y="3357"/>
                  </a:lnTo>
                  <a:lnTo>
                    <a:pt x="1713" y="3305"/>
                  </a:lnTo>
                  <a:lnTo>
                    <a:pt x="1680" y="3250"/>
                  </a:lnTo>
                  <a:lnTo>
                    <a:pt x="1651" y="3192"/>
                  </a:lnTo>
                  <a:lnTo>
                    <a:pt x="1628" y="3130"/>
                  </a:lnTo>
                  <a:lnTo>
                    <a:pt x="1612" y="3067"/>
                  </a:lnTo>
                  <a:lnTo>
                    <a:pt x="1602" y="3000"/>
                  </a:lnTo>
                  <a:lnTo>
                    <a:pt x="1599" y="2931"/>
                  </a:lnTo>
                  <a:lnTo>
                    <a:pt x="1602" y="2863"/>
                  </a:lnTo>
                  <a:lnTo>
                    <a:pt x="1612" y="2797"/>
                  </a:lnTo>
                  <a:lnTo>
                    <a:pt x="1628" y="2733"/>
                  </a:lnTo>
                  <a:lnTo>
                    <a:pt x="1651" y="2672"/>
                  </a:lnTo>
                  <a:lnTo>
                    <a:pt x="1680" y="2613"/>
                  </a:lnTo>
                  <a:lnTo>
                    <a:pt x="1713" y="2557"/>
                  </a:lnTo>
                  <a:lnTo>
                    <a:pt x="1752" y="2506"/>
                  </a:lnTo>
                  <a:lnTo>
                    <a:pt x="1795" y="2459"/>
                  </a:lnTo>
                  <a:lnTo>
                    <a:pt x="1843" y="2415"/>
                  </a:lnTo>
                  <a:lnTo>
                    <a:pt x="1894" y="2377"/>
                  </a:lnTo>
                  <a:lnTo>
                    <a:pt x="1949" y="2343"/>
                  </a:lnTo>
                  <a:lnTo>
                    <a:pt x="2008" y="2315"/>
                  </a:lnTo>
                  <a:lnTo>
                    <a:pt x="2069" y="2293"/>
                  </a:lnTo>
                  <a:lnTo>
                    <a:pt x="2134" y="2277"/>
                  </a:lnTo>
                  <a:lnTo>
                    <a:pt x="2200" y="2266"/>
                  </a:lnTo>
                  <a:lnTo>
                    <a:pt x="2269" y="2263"/>
                  </a:lnTo>
                  <a:close/>
                  <a:moveTo>
                    <a:pt x="980" y="2057"/>
                  </a:moveTo>
                  <a:lnTo>
                    <a:pt x="1547" y="2057"/>
                  </a:lnTo>
                  <a:lnTo>
                    <a:pt x="1563" y="2060"/>
                  </a:lnTo>
                  <a:lnTo>
                    <a:pt x="1577" y="2067"/>
                  </a:lnTo>
                  <a:lnTo>
                    <a:pt x="1589" y="2078"/>
                  </a:lnTo>
                  <a:lnTo>
                    <a:pt x="1596" y="2092"/>
                  </a:lnTo>
                  <a:lnTo>
                    <a:pt x="1599" y="2109"/>
                  </a:lnTo>
                  <a:lnTo>
                    <a:pt x="1599" y="2160"/>
                  </a:lnTo>
                  <a:lnTo>
                    <a:pt x="1596" y="2176"/>
                  </a:lnTo>
                  <a:lnTo>
                    <a:pt x="1589" y="2191"/>
                  </a:lnTo>
                  <a:lnTo>
                    <a:pt x="1577" y="2201"/>
                  </a:lnTo>
                  <a:lnTo>
                    <a:pt x="1563" y="2209"/>
                  </a:lnTo>
                  <a:lnTo>
                    <a:pt x="1547" y="2211"/>
                  </a:lnTo>
                  <a:lnTo>
                    <a:pt x="980" y="2211"/>
                  </a:lnTo>
                  <a:lnTo>
                    <a:pt x="963" y="2209"/>
                  </a:lnTo>
                  <a:lnTo>
                    <a:pt x="949" y="2201"/>
                  </a:lnTo>
                  <a:lnTo>
                    <a:pt x="938" y="2191"/>
                  </a:lnTo>
                  <a:lnTo>
                    <a:pt x="931" y="2176"/>
                  </a:lnTo>
                  <a:lnTo>
                    <a:pt x="928" y="2160"/>
                  </a:lnTo>
                  <a:lnTo>
                    <a:pt x="928" y="2109"/>
                  </a:lnTo>
                  <a:lnTo>
                    <a:pt x="931" y="2092"/>
                  </a:lnTo>
                  <a:lnTo>
                    <a:pt x="938" y="2078"/>
                  </a:lnTo>
                  <a:lnTo>
                    <a:pt x="949" y="2067"/>
                  </a:lnTo>
                  <a:lnTo>
                    <a:pt x="963" y="2060"/>
                  </a:lnTo>
                  <a:lnTo>
                    <a:pt x="980" y="2057"/>
                  </a:lnTo>
                  <a:close/>
                  <a:moveTo>
                    <a:pt x="798" y="1964"/>
                  </a:moveTo>
                  <a:lnTo>
                    <a:pt x="812" y="1967"/>
                  </a:lnTo>
                  <a:lnTo>
                    <a:pt x="826" y="1976"/>
                  </a:lnTo>
                  <a:lnTo>
                    <a:pt x="835" y="1987"/>
                  </a:lnTo>
                  <a:lnTo>
                    <a:pt x="841" y="2001"/>
                  </a:lnTo>
                  <a:lnTo>
                    <a:pt x="841" y="2015"/>
                  </a:lnTo>
                  <a:lnTo>
                    <a:pt x="838" y="2029"/>
                  </a:lnTo>
                  <a:lnTo>
                    <a:pt x="830" y="2042"/>
                  </a:lnTo>
                  <a:lnTo>
                    <a:pt x="640" y="2255"/>
                  </a:lnTo>
                  <a:lnTo>
                    <a:pt x="629" y="2264"/>
                  </a:lnTo>
                  <a:lnTo>
                    <a:pt x="617" y="2269"/>
                  </a:lnTo>
                  <a:lnTo>
                    <a:pt x="604" y="2271"/>
                  </a:lnTo>
                  <a:lnTo>
                    <a:pt x="588" y="2268"/>
                  </a:lnTo>
                  <a:lnTo>
                    <a:pt x="574" y="2260"/>
                  </a:lnTo>
                  <a:lnTo>
                    <a:pt x="456" y="2165"/>
                  </a:lnTo>
                  <a:lnTo>
                    <a:pt x="446" y="2155"/>
                  </a:lnTo>
                  <a:lnTo>
                    <a:pt x="440" y="2141"/>
                  </a:lnTo>
                  <a:lnTo>
                    <a:pt x="438" y="2127"/>
                  </a:lnTo>
                  <a:lnTo>
                    <a:pt x="441" y="2113"/>
                  </a:lnTo>
                  <a:lnTo>
                    <a:pt x="448" y="2099"/>
                  </a:lnTo>
                  <a:lnTo>
                    <a:pt x="459" y="2089"/>
                  </a:lnTo>
                  <a:lnTo>
                    <a:pt x="473" y="2084"/>
                  </a:lnTo>
                  <a:lnTo>
                    <a:pt x="488" y="2081"/>
                  </a:lnTo>
                  <a:lnTo>
                    <a:pt x="502" y="2085"/>
                  </a:lnTo>
                  <a:lnTo>
                    <a:pt x="515" y="2092"/>
                  </a:lnTo>
                  <a:lnTo>
                    <a:pt x="598" y="2159"/>
                  </a:lnTo>
                  <a:lnTo>
                    <a:pt x="759" y="1979"/>
                  </a:lnTo>
                  <a:lnTo>
                    <a:pt x="770" y="1969"/>
                  </a:lnTo>
                  <a:lnTo>
                    <a:pt x="784" y="1965"/>
                  </a:lnTo>
                  <a:lnTo>
                    <a:pt x="798" y="1964"/>
                  </a:lnTo>
                  <a:close/>
                  <a:moveTo>
                    <a:pt x="980" y="1646"/>
                  </a:moveTo>
                  <a:lnTo>
                    <a:pt x="1804" y="1646"/>
                  </a:lnTo>
                  <a:lnTo>
                    <a:pt x="1821" y="1648"/>
                  </a:lnTo>
                  <a:lnTo>
                    <a:pt x="1835" y="1656"/>
                  </a:lnTo>
                  <a:lnTo>
                    <a:pt x="1846" y="1667"/>
                  </a:lnTo>
                  <a:lnTo>
                    <a:pt x="1854" y="1681"/>
                  </a:lnTo>
                  <a:lnTo>
                    <a:pt x="1856" y="1697"/>
                  </a:lnTo>
                  <a:lnTo>
                    <a:pt x="1856" y="1749"/>
                  </a:lnTo>
                  <a:lnTo>
                    <a:pt x="1854" y="1765"/>
                  </a:lnTo>
                  <a:lnTo>
                    <a:pt x="1846" y="1779"/>
                  </a:lnTo>
                  <a:lnTo>
                    <a:pt x="1835" y="1790"/>
                  </a:lnTo>
                  <a:lnTo>
                    <a:pt x="1821" y="1798"/>
                  </a:lnTo>
                  <a:lnTo>
                    <a:pt x="1804" y="1800"/>
                  </a:lnTo>
                  <a:lnTo>
                    <a:pt x="980" y="1800"/>
                  </a:lnTo>
                  <a:lnTo>
                    <a:pt x="963" y="1798"/>
                  </a:lnTo>
                  <a:lnTo>
                    <a:pt x="949" y="1790"/>
                  </a:lnTo>
                  <a:lnTo>
                    <a:pt x="938" y="1779"/>
                  </a:lnTo>
                  <a:lnTo>
                    <a:pt x="931" y="1765"/>
                  </a:lnTo>
                  <a:lnTo>
                    <a:pt x="928" y="1749"/>
                  </a:lnTo>
                  <a:lnTo>
                    <a:pt x="928" y="1697"/>
                  </a:lnTo>
                  <a:lnTo>
                    <a:pt x="931" y="1681"/>
                  </a:lnTo>
                  <a:lnTo>
                    <a:pt x="938" y="1667"/>
                  </a:lnTo>
                  <a:lnTo>
                    <a:pt x="949" y="1656"/>
                  </a:lnTo>
                  <a:lnTo>
                    <a:pt x="963" y="1648"/>
                  </a:lnTo>
                  <a:lnTo>
                    <a:pt x="980" y="1646"/>
                  </a:lnTo>
                  <a:close/>
                  <a:moveTo>
                    <a:pt x="798" y="1526"/>
                  </a:moveTo>
                  <a:lnTo>
                    <a:pt x="812" y="1529"/>
                  </a:lnTo>
                  <a:lnTo>
                    <a:pt x="826" y="1538"/>
                  </a:lnTo>
                  <a:lnTo>
                    <a:pt x="835" y="1549"/>
                  </a:lnTo>
                  <a:lnTo>
                    <a:pt x="841" y="1563"/>
                  </a:lnTo>
                  <a:lnTo>
                    <a:pt x="841" y="1577"/>
                  </a:lnTo>
                  <a:lnTo>
                    <a:pt x="838" y="1592"/>
                  </a:lnTo>
                  <a:lnTo>
                    <a:pt x="830" y="1605"/>
                  </a:lnTo>
                  <a:lnTo>
                    <a:pt x="640" y="1817"/>
                  </a:lnTo>
                  <a:lnTo>
                    <a:pt x="629" y="1826"/>
                  </a:lnTo>
                  <a:lnTo>
                    <a:pt x="617" y="1832"/>
                  </a:lnTo>
                  <a:lnTo>
                    <a:pt x="604" y="1834"/>
                  </a:lnTo>
                  <a:lnTo>
                    <a:pt x="588" y="1831"/>
                  </a:lnTo>
                  <a:lnTo>
                    <a:pt x="574" y="1823"/>
                  </a:lnTo>
                  <a:lnTo>
                    <a:pt x="456" y="1728"/>
                  </a:lnTo>
                  <a:lnTo>
                    <a:pt x="446" y="1717"/>
                  </a:lnTo>
                  <a:lnTo>
                    <a:pt x="440" y="1704"/>
                  </a:lnTo>
                  <a:lnTo>
                    <a:pt x="438" y="1690"/>
                  </a:lnTo>
                  <a:lnTo>
                    <a:pt x="441" y="1675"/>
                  </a:lnTo>
                  <a:lnTo>
                    <a:pt x="448" y="1661"/>
                  </a:lnTo>
                  <a:lnTo>
                    <a:pt x="459" y="1652"/>
                  </a:lnTo>
                  <a:lnTo>
                    <a:pt x="473" y="1646"/>
                  </a:lnTo>
                  <a:lnTo>
                    <a:pt x="488" y="1644"/>
                  </a:lnTo>
                  <a:lnTo>
                    <a:pt x="502" y="1647"/>
                  </a:lnTo>
                  <a:lnTo>
                    <a:pt x="515" y="1655"/>
                  </a:lnTo>
                  <a:lnTo>
                    <a:pt x="598" y="1721"/>
                  </a:lnTo>
                  <a:lnTo>
                    <a:pt x="759" y="1541"/>
                  </a:lnTo>
                  <a:lnTo>
                    <a:pt x="770" y="1532"/>
                  </a:lnTo>
                  <a:lnTo>
                    <a:pt x="784" y="1527"/>
                  </a:lnTo>
                  <a:lnTo>
                    <a:pt x="798" y="1526"/>
                  </a:lnTo>
                  <a:close/>
                  <a:moveTo>
                    <a:pt x="980" y="1183"/>
                  </a:moveTo>
                  <a:lnTo>
                    <a:pt x="1804" y="1183"/>
                  </a:lnTo>
                  <a:lnTo>
                    <a:pt x="1821" y="1186"/>
                  </a:lnTo>
                  <a:lnTo>
                    <a:pt x="1835" y="1192"/>
                  </a:lnTo>
                  <a:lnTo>
                    <a:pt x="1846" y="1204"/>
                  </a:lnTo>
                  <a:lnTo>
                    <a:pt x="1854" y="1219"/>
                  </a:lnTo>
                  <a:lnTo>
                    <a:pt x="1856" y="1234"/>
                  </a:lnTo>
                  <a:lnTo>
                    <a:pt x="1856" y="1286"/>
                  </a:lnTo>
                  <a:lnTo>
                    <a:pt x="1854" y="1301"/>
                  </a:lnTo>
                  <a:lnTo>
                    <a:pt x="1846" y="1316"/>
                  </a:lnTo>
                  <a:lnTo>
                    <a:pt x="1835" y="1328"/>
                  </a:lnTo>
                  <a:lnTo>
                    <a:pt x="1821" y="1334"/>
                  </a:lnTo>
                  <a:lnTo>
                    <a:pt x="1804" y="1337"/>
                  </a:lnTo>
                  <a:lnTo>
                    <a:pt x="980" y="1337"/>
                  </a:lnTo>
                  <a:lnTo>
                    <a:pt x="963" y="1334"/>
                  </a:lnTo>
                  <a:lnTo>
                    <a:pt x="949" y="1328"/>
                  </a:lnTo>
                  <a:lnTo>
                    <a:pt x="938" y="1316"/>
                  </a:lnTo>
                  <a:lnTo>
                    <a:pt x="931" y="1301"/>
                  </a:lnTo>
                  <a:lnTo>
                    <a:pt x="928" y="1286"/>
                  </a:lnTo>
                  <a:lnTo>
                    <a:pt x="928" y="1234"/>
                  </a:lnTo>
                  <a:lnTo>
                    <a:pt x="931" y="1219"/>
                  </a:lnTo>
                  <a:lnTo>
                    <a:pt x="938" y="1204"/>
                  </a:lnTo>
                  <a:lnTo>
                    <a:pt x="949" y="1192"/>
                  </a:lnTo>
                  <a:lnTo>
                    <a:pt x="963" y="1186"/>
                  </a:lnTo>
                  <a:lnTo>
                    <a:pt x="980" y="1183"/>
                  </a:lnTo>
                  <a:close/>
                  <a:moveTo>
                    <a:pt x="798" y="1068"/>
                  </a:moveTo>
                  <a:lnTo>
                    <a:pt x="812" y="1072"/>
                  </a:lnTo>
                  <a:lnTo>
                    <a:pt x="826" y="1080"/>
                  </a:lnTo>
                  <a:lnTo>
                    <a:pt x="835" y="1092"/>
                  </a:lnTo>
                  <a:lnTo>
                    <a:pt x="841" y="1105"/>
                  </a:lnTo>
                  <a:lnTo>
                    <a:pt x="841" y="1120"/>
                  </a:lnTo>
                  <a:lnTo>
                    <a:pt x="838" y="1135"/>
                  </a:lnTo>
                  <a:lnTo>
                    <a:pt x="830" y="1147"/>
                  </a:lnTo>
                  <a:lnTo>
                    <a:pt x="640" y="1360"/>
                  </a:lnTo>
                  <a:lnTo>
                    <a:pt x="629" y="1369"/>
                  </a:lnTo>
                  <a:lnTo>
                    <a:pt x="617" y="1375"/>
                  </a:lnTo>
                  <a:lnTo>
                    <a:pt x="604" y="1376"/>
                  </a:lnTo>
                  <a:lnTo>
                    <a:pt x="588" y="1373"/>
                  </a:lnTo>
                  <a:lnTo>
                    <a:pt x="574" y="1366"/>
                  </a:lnTo>
                  <a:lnTo>
                    <a:pt x="456" y="1271"/>
                  </a:lnTo>
                  <a:lnTo>
                    <a:pt x="446" y="1260"/>
                  </a:lnTo>
                  <a:lnTo>
                    <a:pt x="440" y="1246"/>
                  </a:lnTo>
                  <a:lnTo>
                    <a:pt x="438" y="1232"/>
                  </a:lnTo>
                  <a:lnTo>
                    <a:pt x="441" y="1217"/>
                  </a:lnTo>
                  <a:lnTo>
                    <a:pt x="448" y="1204"/>
                  </a:lnTo>
                  <a:lnTo>
                    <a:pt x="459" y="1195"/>
                  </a:lnTo>
                  <a:lnTo>
                    <a:pt x="473" y="1188"/>
                  </a:lnTo>
                  <a:lnTo>
                    <a:pt x="488" y="1187"/>
                  </a:lnTo>
                  <a:lnTo>
                    <a:pt x="502" y="1189"/>
                  </a:lnTo>
                  <a:lnTo>
                    <a:pt x="515" y="1197"/>
                  </a:lnTo>
                  <a:lnTo>
                    <a:pt x="598" y="1263"/>
                  </a:lnTo>
                  <a:lnTo>
                    <a:pt x="759" y="1084"/>
                  </a:lnTo>
                  <a:lnTo>
                    <a:pt x="770" y="1075"/>
                  </a:lnTo>
                  <a:lnTo>
                    <a:pt x="784" y="1069"/>
                  </a:lnTo>
                  <a:lnTo>
                    <a:pt x="798" y="1068"/>
                  </a:lnTo>
                  <a:close/>
                  <a:moveTo>
                    <a:pt x="155" y="360"/>
                  </a:moveTo>
                  <a:lnTo>
                    <a:pt x="573" y="360"/>
                  </a:lnTo>
                  <a:lnTo>
                    <a:pt x="569" y="386"/>
                  </a:lnTo>
                  <a:lnTo>
                    <a:pt x="568" y="413"/>
                  </a:lnTo>
                  <a:lnTo>
                    <a:pt x="571" y="455"/>
                  </a:lnTo>
                  <a:lnTo>
                    <a:pt x="581" y="494"/>
                  </a:lnTo>
                  <a:lnTo>
                    <a:pt x="596" y="530"/>
                  </a:lnTo>
                  <a:lnTo>
                    <a:pt x="617" y="564"/>
                  </a:lnTo>
                  <a:lnTo>
                    <a:pt x="642" y="593"/>
                  </a:lnTo>
                  <a:lnTo>
                    <a:pt x="672" y="620"/>
                  </a:lnTo>
                  <a:lnTo>
                    <a:pt x="706" y="640"/>
                  </a:lnTo>
                  <a:lnTo>
                    <a:pt x="742" y="656"/>
                  </a:lnTo>
                  <a:lnTo>
                    <a:pt x="782" y="665"/>
                  </a:lnTo>
                  <a:lnTo>
                    <a:pt x="823" y="669"/>
                  </a:lnTo>
                  <a:lnTo>
                    <a:pt x="1497" y="669"/>
                  </a:lnTo>
                  <a:lnTo>
                    <a:pt x="1539" y="665"/>
                  </a:lnTo>
                  <a:lnTo>
                    <a:pt x="1578" y="656"/>
                  </a:lnTo>
                  <a:lnTo>
                    <a:pt x="1614" y="640"/>
                  </a:lnTo>
                  <a:lnTo>
                    <a:pt x="1648" y="619"/>
                  </a:lnTo>
                  <a:lnTo>
                    <a:pt x="1678" y="593"/>
                  </a:lnTo>
                  <a:lnTo>
                    <a:pt x="1704" y="563"/>
                  </a:lnTo>
                  <a:lnTo>
                    <a:pt x="1725" y="529"/>
                  </a:lnTo>
                  <a:lnTo>
                    <a:pt x="1740" y="492"/>
                  </a:lnTo>
                  <a:lnTo>
                    <a:pt x="1750" y="452"/>
                  </a:lnTo>
                  <a:lnTo>
                    <a:pt x="1753" y="410"/>
                  </a:lnTo>
                  <a:lnTo>
                    <a:pt x="1752" y="385"/>
                  </a:lnTo>
                  <a:lnTo>
                    <a:pt x="1748" y="360"/>
                  </a:lnTo>
                  <a:lnTo>
                    <a:pt x="2063" y="360"/>
                  </a:lnTo>
                  <a:lnTo>
                    <a:pt x="2106" y="362"/>
                  </a:lnTo>
                  <a:lnTo>
                    <a:pt x="2146" y="369"/>
                  </a:lnTo>
                  <a:lnTo>
                    <a:pt x="2181" y="380"/>
                  </a:lnTo>
                  <a:lnTo>
                    <a:pt x="2213" y="393"/>
                  </a:lnTo>
                  <a:lnTo>
                    <a:pt x="2241" y="410"/>
                  </a:lnTo>
                  <a:lnTo>
                    <a:pt x="2265" y="431"/>
                  </a:lnTo>
                  <a:lnTo>
                    <a:pt x="2285" y="454"/>
                  </a:lnTo>
                  <a:lnTo>
                    <a:pt x="2300" y="479"/>
                  </a:lnTo>
                  <a:lnTo>
                    <a:pt x="2311" y="506"/>
                  </a:lnTo>
                  <a:lnTo>
                    <a:pt x="2318" y="536"/>
                  </a:lnTo>
                  <a:lnTo>
                    <a:pt x="2321" y="566"/>
                  </a:lnTo>
                  <a:lnTo>
                    <a:pt x="2321" y="2111"/>
                  </a:lnTo>
                  <a:lnTo>
                    <a:pt x="2294" y="2110"/>
                  </a:lnTo>
                  <a:lnTo>
                    <a:pt x="2269" y="2109"/>
                  </a:lnTo>
                  <a:lnTo>
                    <a:pt x="2198" y="2112"/>
                  </a:lnTo>
                  <a:lnTo>
                    <a:pt x="2129" y="2121"/>
                  </a:lnTo>
                  <a:lnTo>
                    <a:pt x="2063" y="2136"/>
                  </a:lnTo>
                  <a:lnTo>
                    <a:pt x="2063" y="926"/>
                  </a:lnTo>
                  <a:lnTo>
                    <a:pt x="258" y="926"/>
                  </a:lnTo>
                  <a:lnTo>
                    <a:pt x="258" y="2983"/>
                  </a:lnTo>
                  <a:lnTo>
                    <a:pt x="1447" y="2983"/>
                  </a:lnTo>
                  <a:lnTo>
                    <a:pt x="1453" y="3050"/>
                  </a:lnTo>
                  <a:lnTo>
                    <a:pt x="1465" y="3116"/>
                  </a:lnTo>
                  <a:lnTo>
                    <a:pt x="1483" y="3179"/>
                  </a:lnTo>
                  <a:lnTo>
                    <a:pt x="1505" y="3240"/>
                  </a:lnTo>
                  <a:lnTo>
                    <a:pt x="207" y="3240"/>
                  </a:lnTo>
                  <a:lnTo>
                    <a:pt x="169" y="3237"/>
                  </a:lnTo>
                  <a:lnTo>
                    <a:pt x="134" y="3227"/>
                  </a:lnTo>
                  <a:lnTo>
                    <a:pt x="103" y="3212"/>
                  </a:lnTo>
                  <a:lnTo>
                    <a:pt x="73" y="3192"/>
                  </a:lnTo>
                  <a:lnTo>
                    <a:pt x="49" y="3167"/>
                  </a:lnTo>
                  <a:lnTo>
                    <a:pt x="28" y="3139"/>
                  </a:lnTo>
                  <a:lnTo>
                    <a:pt x="13" y="3106"/>
                  </a:lnTo>
                  <a:lnTo>
                    <a:pt x="3" y="3071"/>
                  </a:lnTo>
                  <a:lnTo>
                    <a:pt x="0" y="3034"/>
                  </a:lnTo>
                  <a:lnTo>
                    <a:pt x="0" y="566"/>
                  </a:lnTo>
                  <a:lnTo>
                    <a:pt x="3" y="532"/>
                  </a:lnTo>
                  <a:lnTo>
                    <a:pt x="10" y="501"/>
                  </a:lnTo>
                  <a:lnTo>
                    <a:pt x="22" y="471"/>
                  </a:lnTo>
                  <a:lnTo>
                    <a:pt x="37" y="444"/>
                  </a:lnTo>
                  <a:lnTo>
                    <a:pt x="55" y="420"/>
                  </a:lnTo>
                  <a:lnTo>
                    <a:pt x="73" y="399"/>
                  </a:lnTo>
                  <a:lnTo>
                    <a:pt x="94" y="383"/>
                  </a:lnTo>
                  <a:lnTo>
                    <a:pt x="115" y="371"/>
                  </a:lnTo>
                  <a:lnTo>
                    <a:pt x="136" y="362"/>
                  </a:lnTo>
                  <a:lnTo>
                    <a:pt x="155" y="360"/>
                  </a:lnTo>
                  <a:close/>
                  <a:moveTo>
                    <a:pt x="1160" y="103"/>
                  </a:moveTo>
                  <a:lnTo>
                    <a:pt x="1139" y="106"/>
                  </a:lnTo>
                  <a:lnTo>
                    <a:pt x="1121" y="113"/>
                  </a:lnTo>
                  <a:lnTo>
                    <a:pt x="1106" y="125"/>
                  </a:lnTo>
                  <a:lnTo>
                    <a:pt x="1094" y="141"/>
                  </a:lnTo>
                  <a:lnTo>
                    <a:pt x="1086" y="159"/>
                  </a:lnTo>
                  <a:lnTo>
                    <a:pt x="1083" y="180"/>
                  </a:lnTo>
                  <a:lnTo>
                    <a:pt x="1086" y="201"/>
                  </a:lnTo>
                  <a:lnTo>
                    <a:pt x="1094" y="219"/>
                  </a:lnTo>
                  <a:lnTo>
                    <a:pt x="1106" y="235"/>
                  </a:lnTo>
                  <a:lnTo>
                    <a:pt x="1121" y="247"/>
                  </a:lnTo>
                  <a:lnTo>
                    <a:pt x="1139" y="254"/>
                  </a:lnTo>
                  <a:lnTo>
                    <a:pt x="1160" y="257"/>
                  </a:lnTo>
                  <a:lnTo>
                    <a:pt x="1181" y="254"/>
                  </a:lnTo>
                  <a:lnTo>
                    <a:pt x="1200" y="247"/>
                  </a:lnTo>
                  <a:lnTo>
                    <a:pt x="1215" y="235"/>
                  </a:lnTo>
                  <a:lnTo>
                    <a:pt x="1227" y="219"/>
                  </a:lnTo>
                  <a:lnTo>
                    <a:pt x="1235" y="201"/>
                  </a:lnTo>
                  <a:lnTo>
                    <a:pt x="1238" y="180"/>
                  </a:lnTo>
                  <a:lnTo>
                    <a:pt x="1235" y="159"/>
                  </a:lnTo>
                  <a:lnTo>
                    <a:pt x="1227" y="141"/>
                  </a:lnTo>
                  <a:lnTo>
                    <a:pt x="1215" y="125"/>
                  </a:lnTo>
                  <a:lnTo>
                    <a:pt x="1200" y="113"/>
                  </a:lnTo>
                  <a:lnTo>
                    <a:pt x="1181" y="106"/>
                  </a:lnTo>
                  <a:lnTo>
                    <a:pt x="1160" y="103"/>
                  </a:lnTo>
                  <a:close/>
                  <a:moveTo>
                    <a:pt x="1158" y="0"/>
                  </a:moveTo>
                  <a:lnTo>
                    <a:pt x="1162" y="0"/>
                  </a:lnTo>
                  <a:lnTo>
                    <a:pt x="1194" y="3"/>
                  </a:lnTo>
                  <a:lnTo>
                    <a:pt x="1225" y="11"/>
                  </a:lnTo>
                  <a:lnTo>
                    <a:pt x="1252" y="24"/>
                  </a:lnTo>
                  <a:lnTo>
                    <a:pt x="1277" y="41"/>
                  </a:lnTo>
                  <a:lnTo>
                    <a:pt x="1299" y="63"/>
                  </a:lnTo>
                  <a:lnTo>
                    <a:pt x="1317" y="88"/>
                  </a:lnTo>
                  <a:lnTo>
                    <a:pt x="1330" y="116"/>
                  </a:lnTo>
                  <a:lnTo>
                    <a:pt x="1337" y="146"/>
                  </a:lnTo>
                  <a:lnTo>
                    <a:pt x="1341" y="178"/>
                  </a:lnTo>
                  <a:lnTo>
                    <a:pt x="1341" y="180"/>
                  </a:lnTo>
                  <a:lnTo>
                    <a:pt x="1343" y="201"/>
                  </a:lnTo>
                  <a:lnTo>
                    <a:pt x="1352" y="219"/>
                  </a:lnTo>
                  <a:lnTo>
                    <a:pt x="1364" y="235"/>
                  </a:lnTo>
                  <a:lnTo>
                    <a:pt x="1379" y="247"/>
                  </a:lnTo>
                  <a:lnTo>
                    <a:pt x="1396" y="254"/>
                  </a:lnTo>
                  <a:lnTo>
                    <a:pt x="1417" y="257"/>
                  </a:lnTo>
                  <a:lnTo>
                    <a:pt x="1497" y="257"/>
                  </a:lnTo>
                  <a:lnTo>
                    <a:pt x="1528" y="261"/>
                  </a:lnTo>
                  <a:lnTo>
                    <a:pt x="1556" y="269"/>
                  </a:lnTo>
                  <a:lnTo>
                    <a:pt x="1582" y="284"/>
                  </a:lnTo>
                  <a:lnTo>
                    <a:pt x="1605" y="302"/>
                  </a:lnTo>
                  <a:lnTo>
                    <a:pt x="1624" y="324"/>
                  </a:lnTo>
                  <a:lnTo>
                    <a:pt x="1638" y="350"/>
                  </a:lnTo>
                  <a:lnTo>
                    <a:pt x="1647" y="380"/>
                  </a:lnTo>
                  <a:lnTo>
                    <a:pt x="1650" y="410"/>
                  </a:lnTo>
                  <a:lnTo>
                    <a:pt x="1650" y="413"/>
                  </a:lnTo>
                  <a:lnTo>
                    <a:pt x="1647" y="444"/>
                  </a:lnTo>
                  <a:lnTo>
                    <a:pt x="1638" y="472"/>
                  </a:lnTo>
                  <a:lnTo>
                    <a:pt x="1624" y="499"/>
                  </a:lnTo>
                  <a:lnTo>
                    <a:pt x="1605" y="521"/>
                  </a:lnTo>
                  <a:lnTo>
                    <a:pt x="1582" y="540"/>
                  </a:lnTo>
                  <a:lnTo>
                    <a:pt x="1556" y="554"/>
                  </a:lnTo>
                  <a:lnTo>
                    <a:pt x="1528" y="563"/>
                  </a:lnTo>
                  <a:lnTo>
                    <a:pt x="1497" y="566"/>
                  </a:lnTo>
                  <a:lnTo>
                    <a:pt x="823" y="566"/>
                  </a:lnTo>
                  <a:lnTo>
                    <a:pt x="793" y="563"/>
                  </a:lnTo>
                  <a:lnTo>
                    <a:pt x="764" y="554"/>
                  </a:lnTo>
                  <a:lnTo>
                    <a:pt x="738" y="540"/>
                  </a:lnTo>
                  <a:lnTo>
                    <a:pt x="715" y="521"/>
                  </a:lnTo>
                  <a:lnTo>
                    <a:pt x="697" y="499"/>
                  </a:lnTo>
                  <a:lnTo>
                    <a:pt x="682" y="472"/>
                  </a:lnTo>
                  <a:lnTo>
                    <a:pt x="674" y="444"/>
                  </a:lnTo>
                  <a:lnTo>
                    <a:pt x="670" y="413"/>
                  </a:lnTo>
                  <a:lnTo>
                    <a:pt x="670" y="410"/>
                  </a:lnTo>
                  <a:lnTo>
                    <a:pt x="674" y="380"/>
                  </a:lnTo>
                  <a:lnTo>
                    <a:pt x="682" y="350"/>
                  </a:lnTo>
                  <a:lnTo>
                    <a:pt x="697" y="324"/>
                  </a:lnTo>
                  <a:lnTo>
                    <a:pt x="715" y="302"/>
                  </a:lnTo>
                  <a:lnTo>
                    <a:pt x="738" y="284"/>
                  </a:lnTo>
                  <a:lnTo>
                    <a:pt x="764" y="269"/>
                  </a:lnTo>
                  <a:lnTo>
                    <a:pt x="793" y="261"/>
                  </a:lnTo>
                  <a:lnTo>
                    <a:pt x="823" y="257"/>
                  </a:lnTo>
                  <a:lnTo>
                    <a:pt x="903" y="257"/>
                  </a:lnTo>
                  <a:lnTo>
                    <a:pt x="923" y="254"/>
                  </a:lnTo>
                  <a:lnTo>
                    <a:pt x="942" y="247"/>
                  </a:lnTo>
                  <a:lnTo>
                    <a:pt x="957" y="235"/>
                  </a:lnTo>
                  <a:lnTo>
                    <a:pt x="969" y="219"/>
                  </a:lnTo>
                  <a:lnTo>
                    <a:pt x="977" y="201"/>
                  </a:lnTo>
                  <a:lnTo>
                    <a:pt x="980" y="180"/>
                  </a:lnTo>
                  <a:lnTo>
                    <a:pt x="980" y="178"/>
                  </a:lnTo>
                  <a:lnTo>
                    <a:pt x="983" y="146"/>
                  </a:lnTo>
                  <a:lnTo>
                    <a:pt x="991" y="116"/>
                  </a:lnTo>
                  <a:lnTo>
                    <a:pt x="1004" y="88"/>
                  </a:lnTo>
                  <a:lnTo>
                    <a:pt x="1021" y="63"/>
                  </a:lnTo>
                  <a:lnTo>
                    <a:pt x="1043" y="41"/>
                  </a:lnTo>
                  <a:lnTo>
                    <a:pt x="1068" y="24"/>
                  </a:lnTo>
                  <a:lnTo>
                    <a:pt x="1096" y="11"/>
                  </a:lnTo>
                  <a:lnTo>
                    <a:pt x="1126" y="3"/>
                  </a:lnTo>
                  <a:lnTo>
                    <a:pt x="1158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1972500" y="2024737"/>
            <a:ext cx="213741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진로 설정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430896" y="2689029"/>
            <a:ext cx="213741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진단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-333473" y="2680769"/>
            <a:ext cx="213741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50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포트폴리오 작성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977160" y="5419559"/>
            <a:ext cx="213741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역량개발활동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-522191" y="5441095"/>
            <a:ext cx="213741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50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상담</a:t>
            </a:r>
            <a:r>
              <a:rPr lang="en-US" altLang="ko-KR" sz="150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ko-KR" altLang="en-US" sz="150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활동관리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4" name="그림 53"/>
          <p:cNvPicPr>
            <a:picLocks noChangeAspect="1"/>
          </p:cNvPicPr>
          <p:nvPr/>
        </p:nvPicPr>
        <p:blipFill rotWithShape="1">
          <a:blip r:embed="rId2"/>
          <a:srcRect b="1491"/>
          <a:stretch/>
        </p:blipFill>
        <p:spPr>
          <a:xfrm>
            <a:off x="4318149" y="1533844"/>
            <a:ext cx="4576034" cy="4750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485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C3309-7735-4C44-AE2A-602906C9EF24}" type="slidenum">
              <a:rPr lang="ko-KR" altLang="en-US" smtClean="0"/>
              <a:t>3</a:t>
            </a:fld>
            <a:endParaRPr lang="ko-KR" altLang="en-US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/>
          </p:nvPr>
        </p:nvGraphicFramePr>
        <p:xfrm>
          <a:off x="191809" y="873434"/>
          <a:ext cx="8778770" cy="55800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7787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4699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>
                          <a:ln>
                            <a:noFill/>
                          </a:ln>
                        </a:rPr>
                        <a:t>Dream</a:t>
                      </a:r>
                      <a:r>
                        <a:rPr lang="en-US" altLang="ko-KR" baseline="0" dirty="0" smtClean="0">
                          <a:ln>
                            <a:noFill/>
                          </a:ln>
                        </a:rPr>
                        <a:t> PATH </a:t>
                      </a:r>
                      <a:r>
                        <a:rPr lang="ko-KR" altLang="en-US" baseline="0" dirty="0" smtClean="0">
                          <a:ln>
                            <a:noFill/>
                          </a:ln>
                        </a:rPr>
                        <a:t>활용방법 </a:t>
                      </a:r>
                      <a:r>
                        <a:rPr lang="en-US" altLang="ko-KR" baseline="0" dirty="0" smtClean="0">
                          <a:ln>
                            <a:noFill/>
                          </a:ln>
                        </a:rPr>
                        <a:t>- </a:t>
                      </a:r>
                      <a:r>
                        <a:rPr lang="ko-KR" altLang="en-US" baseline="0" dirty="0" smtClean="0">
                          <a:ln>
                            <a:noFill/>
                          </a:ln>
                        </a:rPr>
                        <a:t>진로설정</a:t>
                      </a:r>
                      <a:endParaRPr lang="ko-KR" altLang="en-US" dirty="0">
                        <a:ln>
                          <a:noFill/>
                        </a:ln>
                      </a:endParaRPr>
                    </a:p>
                  </a:txBody>
                  <a:tcPr marL="108000" marT="720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33006">
                <a:tc>
                  <a:txBody>
                    <a:bodyPr/>
                    <a:lstStyle/>
                    <a:p>
                      <a:pPr marL="0" indent="0" latinLnBrk="1">
                        <a:lnSpc>
                          <a:spcPct val="150000"/>
                        </a:lnSpc>
                        <a:buFontTx/>
                        <a:buNone/>
                      </a:pPr>
                      <a:endParaRPr lang="ko-KR" altLang="en-US" dirty="0">
                        <a:ln>
                          <a:noFill/>
                        </a:ln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91809" y="6460102"/>
            <a:ext cx="33714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 smtClean="0"/>
              <a:t>Home -&gt; </a:t>
            </a:r>
            <a:r>
              <a:rPr lang="ko-KR" altLang="en-US" sz="1600" b="1" dirty="0" smtClean="0"/>
              <a:t>진로설정 </a:t>
            </a:r>
            <a:r>
              <a:rPr lang="en-US" altLang="ko-KR" sz="1600" b="1" dirty="0" smtClean="0"/>
              <a:t>-&gt; </a:t>
            </a:r>
            <a:r>
              <a:rPr lang="ko-KR" altLang="en-US" sz="1600" b="1" dirty="0" smtClean="0"/>
              <a:t>커리어정보</a:t>
            </a:r>
            <a:endParaRPr lang="ko-KR" altLang="en-US" sz="1600" b="1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868" y="1381568"/>
            <a:ext cx="5364204" cy="3105592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3256" y="2207153"/>
            <a:ext cx="5260086" cy="3263144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9224" y="2876264"/>
            <a:ext cx="5379016" cy="341410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38686" y="4558640"/>
            <a:ext cx="12105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 smtClean="0"/>
              <a:t>▲직무이해</a:t>
            </a:r>
            <a:endParaRPr lang="ko-KR" altLang="en-US" sz="16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793256" y="5479910"/>
            <a:ext cx="12105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 smtClean="0"/>
              <a:t>▲산업이해</a:t>
            </a:r>
            <a:endParaRPr lang="ko-KR" altLang="en-US" sz="16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7102416" y="2504718"/>
            <a:ext cx="15055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 smtClean="0"/>
              <a:t>▼전문</a:t>
            </a:r>
            <a:r>
              <a:rPr lang="en-US" altLang="ko-KR" sz="1600" b="1" dirty="0" smtClean="0"/>
              <a:t>/</a:t>
            </a:r>
            <a:r>
              <a:rPr lang="ko-KR" altLang="en-US" sz="1600" b="1" dirty="0" err="1" smtClean="0"/>
              <a:t>특수직</a:t>
            </a:r>
            <a:endParaRPr lang="ko-KR" altLang="en-US" sz="1600" b="1" dirty="0"/>
          </a:p>
        </p:txBody>
      </p:sp>
      <p:sp>
        <p:nvSpPr>
          <p:cNvPr id="9" name="모서리가 둥근 직사각형 8"/>
          <p:cNvSpPr/>
          <p:nvPr/>
        </p:nvSpPr>
        <p:spPr>
          <a:xfrm>
            <a:off x="7557509" y="3797577"/>
            <a:ext cx="1097280" cy="265176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8187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C3309-7735-4C44-AE2A-602906C9EF24}" type="slidenum">
              <a:rPr lang="ko-KR" altLang="en-US" smtClean="0"/>
              <a:t>4</a:t>
            </a:fld>
            <a:endParaRPr lang="ko-KR" altLang="en-US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/>
          </p:nvPr>
        </p:nvGraphicFramePr>
        <p:xfrm>
          <a:off x="191809" y="873434"/>
          <a:ext cx="8778770" cy="55800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7787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4699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>
                          <a:ln>
                            <a:noFill/>
                          </a:ln>
                        </a:rPr>
                        <a:t>Dream</a:t>
                      </a:r>
                      <a:r>
                        <a:rPr lang="en-US" altLang="ko-KR" baseline="0" dirty="0" smtClean="0">
                          <a:ln>
                            <a:noFill/>
                          </a:ln>
                        </a:rPr>
                        <a:t> PATH </a:t>
                      </a:r>
                      <a:r>
                        <a:rPr lang="ko-KR" altLang="en-US" baseline="0" dirty="0" smtClean="0">
                          <a:ln>
                            <a:noFill/>
                          </a:ln>
                        </a:rPr>
                        <a:t>활용방법 </a:t>
                      </a:r>
                      <a:r>
                        <a:rPr lang="en-US" altLang="ko-KR" baseline="0" dirty="0" smtClean="0">
                          <a:ln>
                            <a:noFill/>
                          </a:ln>
                        </a:rPr>
                        <a:t>- </a:t>
                      </a:r>
                      <a:r>
                        <a:rPr lang="ko-KR" altLang="en-US" baseline="0" dirty="0" smtClean="0">
                          <a:ln>
                            <a:noFill/>
                          </a:ln>
                        </a:rPr>
                        <a:t>진로설정</a:t>
                      </a:r>
                      <a:endParaRPr lang="ko-KR" altLang="en-US" dirty="0">
                        <a:ln>
                          <a:noFill/>
                        </a:ln>
                      </a:endParaRPr>
                    </a:p>
                  </a:txBody>
                  <a:tcPr marL="108000" marT="720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33006">
                <a:tc>
                  <a:txBody>
                    <a:bodyPr/>
                    <a:lstStyle/>
                    <a:p>
                      <a:pPr marL="0" indent="0" latinLnBrk="1">
                        <a:lnSpc>
                          <a:spcPct val="150000"/>
                        </a:lnSpc>
                        <a:buFontTx/>
                        <a:buNone/>
                      </a:pPr>
                      <a:endParaRPr lang="ko-KR" altLang="en-US" dirty="0">
                        <a:ln>
                          <a:noFill/>
                        </a:ln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2" name="TextBox 41"/>
          <p:cNvSpPr txBox="1"/>
          <p:nvPr/>
        </p:nvSpPr>
        <p:spPr>
          <a:xfrm>
            <a:off x="501908" y="6017796"/>
            <a:ext cx="35766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 smtClean="0"/>
              <a:t>Home -&gt; </a:t>
            </a:r>
            <a:r>
              <a:rPr lang="ko-KR" altLang="en-US" sz="1600" b="1" dirty="0" smtClean="0"/>
              <a:t>진로설정 </a:t>
            </a:r>
            <a:r>
              <a:rPr lang="en-US" altLang="ko-KR" sz="1600" b="1" dirty="0" smtClean="0"/>
              <a:t>-&gt; </a:t>
            </a:r>
            <a:r>
              <a:rPr lang="ko-KR" altLang="en-US" sz="1600" b="1" dirty="0" smtClean="0"/>
              <a:t>한국직업전망</a:t>
            </a:r>
            <a:endParaRPr lang="ko-KR" altLang="en-US" sz="1600" b="1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515" y="1448444"/>
            <a:ext cx="7706713" cy="4125430"/>
          </a:xfrm>
          <a:prstGeom prst="rect">
            <a:avLst/>
          </a:prstGeom>
        </p:spPr>
      </p:pic>
      <p:sp>
        <p:nvSpPr>
          <p:cNvPr id="7" name="모서리가 둥근 직사각형 6"/>
          <p:cNvSpPr/>
          <p:nvPr/>
        </p:nvSpPr>
        <p:spPr>
          <a:xfrm>
            <a:off x="839468" y="2202042"/>
            <a:ext cx="1325234" cy="265176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모서리가 둥근 직사각형 8"/>
          <p:cNvSpPr/>
          <p:nvPr/>
        </p:nvSpPr>
        <p:spPr>
          <a:xfrm>
            <a:off x="2485373" y="2202042"/>
            <a:ext cx="1325234" cy="265176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타원 4"/>
          <p:cNvSpPr/>
          <p:nvPr/>
        </p:nvSpPr>
        <p:spPr>
          <a:xfrm>
            <a:off x="429335" y="1912792"/>
            <a:ext cx="373183" cy="33592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/>
              <a:t>1</a:t>
            </a:r>
            <a:endParaRPr lang="ko-KR" altLang="en-US" b="1" dirty="0"/>
          </a:p>
        </p:txBody>
      </p:sp>
      <p:sp>
        <p:nvSpPr>
          <p:cNvPr id="10" name="타원 9"/>
          <p:cNvSpPr/>
          <p:nvPr/>
        </p:nvSpPr>
        <p:spPr>
          <a:xfrm>
            <a:off x="2298781" y="1808361"/>
            <a:ext cx="373183" cy="33592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/>
              <a:t>2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2635993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C3309-7735-4C44-AE2A-602906C9EF24}" type="slidenum">
              <a:rPr lang="ko-KR" altLang="en-US" smtClean="0"/>
              <a:t>5</a:t>
            </a:fld>
            <a:endParaRPr lang="ko-KR" altLang="en-US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/>
          </p:nvPr>
        </p:nvGraphicFramePr>
        <p:xfrm>
          <a:off x="191809" y="873434"/>
          <a:ext cx="8778770" cy="55800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7787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4699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>
                          <a:ln>
                            <a:noFill/>
                          </a:ln>
                        </a:rPr>
                        <a:t>Dream</a:t>
                      </a:r>
                      <a:r>
                        <a:rPr lang="en-US" altLang="ko-KR" baseline="0" dirty="0" smtClean="0">
                          <a:ln>
                            <a:noFill/>
                          </a:ln>
                        </a:rPr>
                        <a:t> PATH </a:t>
                      </a:r>
                      <a:r>
                        <a:rPr lang="ko-KR" altLang="en-US" baseline="0" dirty="0" smtClean="0">
                          <a:ln>
                            <a:noFill/>
                          </a:ln>
                        </a:rPr>
                        <a:t>활용방법 </a:t>
                      </a:r>
                      <a:r>
                        <a:rPr lang="en-US" altLang="ko-KR" baseline="0" dirty="0" smtClean="0">
                          <a:ln>
                            <a:noFill/>
                          </a:ln>
                        </a:rPr>
                        <a:t>- </a:t>
                      </a:r>
                      <a:r>
                        <a:rPr lang="ko-KR" altLang="en-US" baseline="0" dirty="0" smtClean="0">
                          <a:ln>
                            <a:noFill/>
                          </a:ln>
                        </a:rPr>
                        <a:t>진로설정</a:t>
                      </a:r>
                      <a:endParaRPr lang="ko-KR" altLang="en-US" dirty="0">
                        <a:ln>
                          <a:noFill/>
                        </a:ln>
                      </a:endParaRPr>
                    </a:p>
                  </a:txBody>
                  <a:tcPr marL="108000" marT="720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33006">
                <a:tc>
                  <a:txBody>
                    <a:bodyPr/>
                    <a:lstStyle/>
                    <a:p>
                      <a:pPr marL="0" indent="0" latinLnBrk="1">
                        <a:lnSpc>
                          <a:spcPct val="150000"/>
                        </a:lnSpc>
                        <a:buFontTx/>
                        <a:buNone/>
                      </a:pPr>
                      <a:endParaRPr lang="ko-KR" altLang="en-US" dirty="0">
                        <a:ln>
                          <a:noFill/>
                        </a:ln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1" name="TextBox 40"/>
          <p:cNvSpPr txBox="1"/>
          <p:nvPr/>
        </p:nvSpPr>
        <p:spPr>
          <a:xfrm>
            <a:off x="524053" y="5946288"/>
            <a:ext cx="32993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 smtClean="0"/>
              <a:t>Home -&gt; </a:t>
            </a:r>
            <a:r>
              <a:rPr lang="ko-KR" altLang="en-US" sz="1600" b="1" dirty="0" smtClean="0"/>
              <a:t>취업정보</a:t>
            </a:r>
            <a:r>
              <a:rPr lang="en-US" altLang="ko-KR" sz="1600" b="1" dirty="0" smtClean="0"/>
              <a:t>-&gt; </a:t>
            </a:r>
            <a:r>
              <a:rPr lang="ko-KR" altLang="en-US" sz="1600" b="1" dirty="0" smtClean="0"/>
              <a:t>합격자통계</a:t>
            </a:r>
            <a:endParaRPr lang="ko-KR" altLang="en-US" sz="1600" b="1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053" y="1581843"/>
            <a:ext cx="4682838" cy="3767396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0409" y="2290252"/>
            <a:ext cx="5073114" cy="3767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945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C3309-7735-4C44-AE2A-602906C9EF24}" type="slidenum">
              <a:rPr lang="ko-KR" altLang="en-US" smtClean="0"/>
              <a:t>6</a:t>
            </a:fld>
            <a:endParaRPr lang="ko-KR" altLang="en-US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/>
          </p:nvPr>
        </p:nvGraphicFramePr>
        <p:xfrm>
          <a:off x="191809" y="873434"/>
          <a:ext cx="8778770" cy="55800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7787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4699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>
                          <a:ln>
                            <a:noFill/>
                          </a:ln>
                        </a:rPr>
                        <a:t>Dream</a:t>
                      </a:r>
                      <a:r>
                        <a:rPr lang="en-US" altLang="ko-KR" baseline="0" dirty="0" smtClean="0">
                          <a:ln>
                            <a:noFill/>
                          </a:ln>
                        </a:rPr>
                        <a:t> PATH </a:t>
                      </a:r>
                      <a:r>
                        <a:rPr lang="ko-KR" altLang="en-US" baseline="0" dirty="0" smtClean="0">
                          <a:ln>
                            <a:noFill/>
                          </a:ln>
                        </a:rPr>
                        <a:t>활용방법 </a:t>
                      </a:r>
                      <a:r>
                        <a:rPr lang="en-US" altLang="ko-KR" baseline="0" dirty="0" smtClean="0">
                          <a:ln>
                            <a:noFill/>
                          </a:ln>
                        </a:rPr>
                        <a:t>- </a:t>
                      </a:r>
                      <a:r>
                        <a:rPr lang="ko-KR" altLang="en-US" baseline="0" dirty="0" smtClean="0">
                          <a:ln>
                            <a:noFill/>
                          </a:ln>
                        </a:rPr>
                        <a:t>진로설정</a:t>
                      </a:r>
                      <a:endParaRPr lang="ko-KR" altLang="en-US" dirty="0">
                        <a:ln>
                          <a:noFill/>
                        </a:ln>
                      </a:endParaRPr>
                    </a:p>
                  </a:txBody>
                  <a:tcPr marL="108000" marT="720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33006">
                <a:tc>
                  <a:txBody>
                    <a:bodyPr/>
                    <a:lstStyle/>
                    <a:p>
                      <a:pPr marL="0" indent="0" latinLnBrk="1">
                        <a:lnSpc>
                          <a:spcPct val="150000"/>
                        </a:lnSpc>
                        <a:buFontTx/>
                        <a:buNone/>
                      </a:pPr>
                      <a:endParaRPr lang="ko-KR" altLang="en-US" dirty="0">
                        <a:ln>
                          <a:noFill/>
                        </a:ln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1" name="TextBox 40"/>
          <p:cNvSpPr txBox="1"/>
          <p:nvPr/>
        </p:nvSpPr>
        <p:spPr>
          <a:xfrm>
            <a:off x="400753" y="5975332"/>
            <a:ext cx="51844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 smtClean="0"/>
              <a:t>Home -&gt; </a:t>
            </a:r>
            <a:r>
              <a:rPr lang="ko-KR" altLang="en-US" sz="1600" b="1" dirty="0" smtClean="0"/>
              <a:t>진로설정 </a:t>
            </a:r>
            <a:r>
              <a:rPr lang="en-US" altLang="ko-KR" sz="1600" b="1" dirty="0" smtClean="0"/>
              <a:t>-&gt; </a:t>
            </a:r>
            <a:r>
              <a:rPr lang="ko-KR" altLang="en-US" sz="1600" b="1" dirty="0" smtClean="0"/>
              <a:t>커리어정보 </a:t>
            </a:r>
            <a:r>
              <a:rPr lang="en-US" altLang="ko-KR" sz="1600" b="1" dirty="0" smtClean="0"/>
              <a:t>-&gt; </a:t>
            </a:r>
            <a:r>
              <a:rPr lang="ko-KR" altLang="en-US" sz="1600" b="1" dirty="0" smtClean="0"/>
              <a:t>커리어방향설정</a:t>
            </a:r>
            <a:endParaRPr lang="ko-KR" altLang="en-US" sz="1600" b="1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8846" y="1503563"/>
            <a:ext cx="3625514" cy="1987383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8846" y="3508129"/>
            <a:ext cx="3625514" cy="2231578"/>
          </a:xfrm>
          <a:prstGeom prst="rect">
            <a:avLst/>
          </a:prstGeom>
        </p:spPr>
      </p:pic>
      <p:grpSp>
        <p:nvGrpSpPr>
          <p:cNvPr id="6" name="그룹 5"/>
          <p:cNvGrpSpPr/>
          <p:nvPr/>
        </p:nvGrpSpPr>
        <p:grpSpPr>
          <a:xfrm>
            <a:off x="434277" y="2540288"/>
            <a:ext cx="4598350" cy="1901315"/>
            <a:chOff x="484632" y="1503563"/>
            <a:chExt cx="4460815" cy="1623685"/>
          </a:xfrm>
        </p:grpSpPr>
        <p:pic>
          <p:nvPicPr>
            <p:cNvPr id="4" name="그림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84632" y="1503563"/>
              <a:ext cx="4460815" cy="1623685"/>
            </a:xfrm>
            <a:prstGeom prst="rect">
              <a:avLst/>
            </a:prstGeom>
          </p:spPr>
        </p:pic>
        <p:sp>
          <p:nvSpPr>
            <p:cNvPr id="43" name="모서리가 둥근 직사각형 42"/>
            <p:cNvSpPr/>
            <p:nvPr/>
          </p:nvSpPr>
          <p:spPr>
            <a:xfrm>
              <a:off x="3908978" y="2852928"/>
              <a:ext cx="1036469" cy="231806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48" name="타원 47"/>
          <p:cNvSpPr/>
          <p:nvPr/>
        </p:nvSpPr>
        <p:spPr>
          <a:xfrm>
            <a:off x="3531520" y="3920178"/>
            <a:ext cx="373183" cy="33592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/>
              <a:t>1</a:t>
            </a:r>
            <a:endParaRPr lang="ko-KR" altLang="en-US" b="1" dirty="0"/>
          </a:p>
        </p:txBody>
      </p:sp>
      <p:sp>
        <p:nvSpPr>
          <p:cNvPr id="49" name="타원 48"/>
          <p:cNvSpPr/>
          <p:nvPr/>
        </p:nvSpPr>
        <p:spPr>
          <a:xfrm>
            <a:off x="4771033" y="3490945"/>
            <a:ext cx="373183" cy="33592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/>
              <a:t>3</a:t>
            </a:r>
            <a:endParaRPr lang="ko-KR" altLang="en-US" b="1" dirty="0"/>
          </a:p>
        </p:txBody>
      </p:sp>
      <p:sp>
        <p:nvSpPr>
          <p:cNvPr id="50" name="모서리가 둥근 직사각형 49"/>
          <p:cNvSpPr/>
          <p:nvPr/>
        </p:nvSpPr>
        <p:spPr>
          <a:xfrm>
            <a:off x="5159093" y="2776576"/>
            <a:ext cx="766220" cy="714894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모서리가 둥근 직사각형 50"/>
          <p:cNvSpPr/>
          <p:nvPr/>
        </p:nvSpPr>
        <p:spPr>
          <a:xfrm>
            <a:off x="5202076" y="3707254"/>
            <a:ext cx="549500" cy="714894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타원 51"/>
          <p:cNvSpPr/>
          <p:nvPr/>
        </p:nvSpPr>
        <p:spPr>
          <a:xfrm>
            <a:off x="4972501" y="2363999"/>
            <a:ext cx="373183" cy="33592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/>
              <a:t>2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3910580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C3309-7735-4C44-AE2A-602906C9EF24}" type="slidenum">
              <a:rPr lang="ko-KR" altLang="en-US" smtClean="0"/>
              <a:t>7</a:t>
            </a:fld>
            <a:endParaRPr lang="ko-KR" altLang="en-US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/>
          </p:nvPr>
        </p:nvGraphicFramePr>
        <p:xfrm>
          <a:off x="191809" y="873434"/>
          <a:ext cx="8778770" cy="55800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7787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4699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>
                          <a:ln>
                            <a:noFill/>
                          </a:ln>
                        </a:rPr>
                        <a:t>Dream</a:t>
                      </a:r>
                      <a:r>
                        <a:rPr lang="en-US" altLang="ko-KR" baseline="0" dirty="0" smtClean="0">
                          <a:ln>
                            <a:noFill/>
                          </a:ln>
                        </a:rPr>
                        <a:t> PATH </a:t>
                      </a:r>
                      <a:r>
                        <a:rPr lang="ko-KR" altLang="en-US" baseline="0" dirty="0" smtClean="0">
                          <a:ln>
                            <a:noFill/>
                          </a:ln>
                        </a:rPr>
                        <a:t>활용방법 </a:t>
                      </a:r>
                      <a:r>
                        <a:rPr lang="en-US" altLang="ko-KR" baseline="0" dirty="0" smtClean="0">
                          <a:ln>
                            <a:noFill/>
                          </a:ln>
                        </a:rPr>
                        <a:t>– </a:t>
                      </a:r>
                      <a:r>
                        <a:rPr lang="ko-KR" altLang="en-US" baseline="0" dirty="0" smtClean="0">
                          <a:ln>
                            <a:noFill/>
                          </a:ln>
                        </a:rPr>
                        <a:t>진단</a:t>
                      </a:r>
                      <a:r>
                        <a:rPr lang="en-US" altLang="ko-KR" baseline="0" dirty="0" smtClean="0">
                          <a:ln>
                            <a:noFill/>
                          </a:ln>
                        </a:rPr>
                        <a:t>(</a:t>
                      </a:r>
                      <a:r>
                        <a:rPr lang="ko-KR" altLang="en-US" baseline="0" dirty="0" smtClean="0">
                          <a:ln>
                            <a:noFill/>
                          </a:ln>
                        </a:rPr>
                        <a:t>핵심역량진단</a:t>
                      </a:r>
                      <a:r>
                        <a:rPr lang="en-US" altLang="ko-KR" baseline="0" dirty="0" smtClean="0">
                          <a:ln>
                            <a:noFill/>
                          </a:ln>
                        </a:rPr>
                        <a:t>)</a:t>
                      </a:r>
                      <a:endParaRPr lang="ko-KR" altLang="en-US" dirty="0">
                        <a:ln>
                          <a:noFill/>
                        </a:ln>
                      </a:endParaRPr>
                    </a:p>
                  </a:txBody>
                  <a:tcPr marL="108000" marT="720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33006">
                <a:tc>
                  <a:txBody>
                    <a:bodyPr/>
                    <a:lstStyle/>
                    <a:p>
                      <a:pPr marL="0" indent="0" latinLnBrk="1">
                        <a:lnSpc>
                          <a:spcPct val="150000"/>
                        </a:lnSpc>
                        <a:buFontTx/>
                        <a:buNone/>
                      </a:pPr>
                      <a:endParaRPr lang="ko-KR" altLang="en-US" dirty="0">
                        <a:ln>
                          <a:noFill/>
                        </a:ln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2" name="TextBox 41"/>
          <p:cNvSpPr txBox="1"/>
          <p:nvPr/>
        </p:nvSpPr>
        <p:spPr>
          <a:xfrm>
            <a:off x="475487" y="6017796"/>
            <a:ext cx="51090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 smtClean="0"/>
              <a:t>Home -&gt; </a:t>
            </a:r>
            <a:r>
              <a:rPr lang="ko-KR" altLang="en-US" sz="1600" b="1" dirty="0" smtClean="0"/>
              <a:t>인증〮진단</a:t>
            </a:r>
            <a:r>
              <a:rPr lang="en-US" altLang="ko-KR" sz="1600" b="1" dirty="0" smtClean="0"/>
              <a:t>-&gt; </a:t>
            </a:r>
            <a:r>
              <a:rPr lang="ko-KR" altLang="en-US" sz="1600" b="1" dirty="0" smtClean="0"/>
              <a:t>핵심역량진단</a:t>
            </a:r>
            <a:r>
              <a:rPr lang="en-US" altLang="ko-KR" sz="1600" b="1" dirty="0" smtClean="0"/>
              <a:t>-&gt; </a:t>
            </a:r>
            <a:r>
              <a:rPr lang="ko-KR" altLang="en-US" sz="1600" b="1" dirty="0" smtClean="0"/>
              <a:t>진단검사하기</a:t>
            </a:r>
            <a:endParaRPr lang="ko-KR" altLang="en-US" sz="1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6100028" y="1491661"/>
            <a:ext cx="2560316" cy="11526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rgbClr val="FF0000"/>
                </a:solidFill>
              </a:rPr>
              <a:t>희망강의 신청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(1</a:t>
            </a:r>
            <a:r>
              <a:rPr lang="ko-KR" altLang="en-US" sz="1600" b="1" dirty="0" smtClean="0">
                <a:solidFill>
                  <a:srgbClr val="FF0000"/>
                </a:solidFill>
              </a:rPr>
              <a:t>년에 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2</a:t>
            </a:r>
            <a:r>
              <a:rPr lang="ko-KR" altLang="en-US" sz="1600" b="1" dirty="0" smtClean="0">
                <a:solidFill>
                  <a:srgbClr val="FF0000"/>
                </a:solidFill>
              </a:rPr>
              <a:t>번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rgbClr val="FF0000"/>
                </a:solidFill>
              </a:rPr>
              <a:t>1</a:t>
            </a:r>
            <a:r>
              <a:rPr lang="ko-KR" altLang="en-US" sz="1600" b="1" dirty="0" smtClean="0">
                <a:solidFill>
                  <a:srgbClr val="FF0000"/>
                </a:solidFill>
              </a:rPr>
              <a:t>차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: 3</a:t>
            </a:r>
            <a:r>
              <a:rPr lang="ko-KR" altLang="en-US" sz="1600" b="1" dirty="0" smtClean="0">
                <a:solidFill>
                  <a:srgbClr val="FF0000"/>
                </a:solidFill>
              </a:rPr>
              <a:t>월 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~ 8</a:t>
            </a:r>
            <a:r>
              <a:rPr lang="ko-KR" altLang="en-US" sz="1600" b="1" dirty="0" smtClean="0">
                <a:solidFill>
                  <a:srgbClr val="FF0000"/>
                </a:solidFill>
              </a:rPr>
              <a:t>월</a:t>
            </a:r>
            <a:endParaRPr lang="en-US" altLang="ko-KR" sz="1600" b="1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rgbClr val="FF0000"/>
                </a:solidFill>
              </a:rPr>
              <a:t>2</a:t>
            </a:r>
            <a:r>
              <a:rPr lang="ko-KR" altLang="en-US" sz="1600" b="1" dirty="0" smtClean="0">
                <a:solidFill>
                  <a:srgbClr val="FF0000"/>
                </a:solidFill>
              </a:rPr>
              <a:t>차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: 9</a:t>
            </a:r>
            <a:r>
              <a:rPr lang="ko-KR" altLang="en-US" sz="1600" b="1" dirty="0" smtClean="0">
                <a:solidFill>
                  <a:srgbClr val="FF0000"/>
                </a:solidFill>
              </a:rPr>
              <a:t>월 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~ 2</a:t>
            </a:r>
            <a:r>
              <a:rPr lang="ko-KR" altLang="en-US" sz="1600" b="1" dirty="0" smtClean="0">
                <a:solidFill>
                  <a:srgbClr val="FF0000"/>
                </a:solidFill>
              </a:rPr>
              <a:t>월</a:t>
            </a:r>
            <a:endParaRPr lang="ko-KR" altLang="en-US" sz="1600" b="1" dirty="0">
              <a:solidFill>
                <a:srgbClr val="FF0000"/>
              </a:solidFill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87" y="1512227"/>
            <a:ext cx="5451169" cy="2264245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6924" y="2999436"/>
            <a:ext cx="5459577" cy="2753757"/>
          </a:xfrm>
          <a:prstGeom prst="rect">
            <a:avLst/>
          </a:prstGeom>
        </p:spPr>
      </p:pic>
      <p:sp>
        <p:nvSpPr>
          <p:cNvPr id="11" name="모서리가 둥근 직사각형 10"/>
          <p:cNvSpPr/>
          <p:nvPr/>
        </p:nvSpPr>
        <p:spPr>
          <a:xfrm>
            <a:off x="1505659" y="2414864"/>
            <a:ext cx="901265" cy="265176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모서리가 둥근 직사각형 11"/>
          <p:cNvSpPr/>
          <p:nvPr/>
        </p:nvSpPr>
        <p:spPr>
          <a:xfrm>
            <a:off x="5926656" y="5428686"/>
            <a:ext cx="884691" cy="265176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위로 굽은 화살표 13"/>
          <p:cNvSpPr/>
          <p:nvPr/>
        </p:nvSpPr>
        <p:spPr>
          <a:xfrm rot="5400000">
            <a:off x="1214508" y="3974307"/>
            <a:ext cx="914400" cy="979714"/>
          </a:xfrm>
          <a:prstGeom prst="bentUpArrow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8440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C3309-7735-4C44-AE2A-602906C9EF24}" type="slidenum">
              <a:rPr lang="ko-KR" altLang="en-US" smtClean="0"/>
              <a:t>8</a:t>
            </a:fld>
            <a:endParaRPr lang="ko-KR" altLang="en-US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/>
          </p:nvPr>
        </p:nvGraphicFramePr>
        <p:xfrm>
          <a:off x="191809" y="873434"/>
          <a:ext cx="8778770" cy="55800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7787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4699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>
                          <a:ln>
                            <a:noFill/>
                          </a:ln>
                        </a:rPr>
                        <a:t>Dream</a:t>
                      </a:r>
                      <a:r>
                        <a:rPr lang="en-US" altLang="ko-KR" baseline="0" dirty="0" smtClean="0">
                          <a:ln>
                            <a:noFill/>
                          </a:ln>
                        </a:rPr>
                        <a:t> PATH </a:t>
                      </a:r>
                      <a:r>
                        <a:rPr lang="ko-KR" altLang="en-US" baseline="0" dirty="0" smtClean="0">
                          <a:ln>
                            <a:noFill/>
                          </a:ln>
                        </a:rPr>
                        <a:t>활용방법 </a:t>
                      </a:r>
                      <a:r>
                        <a:rPr lang="en-US" altLang="ko-KR" baseline="0" dirty="0" smtClean="0">
                          <a:ln>
                            <a:noFill/>
                          </a:ln>
                        </a:rPr>
                        <a:t>- </a:t>
                      </a:r>
                      <a:r>
                        <a:rPr lang="ko-KR" altLang="en-US" baseline="0" dirty="0" smtClean="0">
                          <a:ln>
                            <a:noFill/>
                          </a:ln>
                        </a:rPr>
                        <a:t>진단</a:t>
                      </a:r>
                      <a:endParaRPr lang="ko-KR" altLang="en-US" dirty="0">
                        <a:ln>
                          <a:noFill/>
                        </a:ln>
                      </a:endParaRPr>
                    </a:p>
                  </a:txBody>
                  <a:tcPr marL="108000" marT="720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33006">
                <a:tc>
                  <a:txBody>
                    <a:bodyPr/>
                    <a:lstStyle/>
                    <a:p>
                      <a:pPr marL="0" indent="0" latinLnBrk="1">
                        <a:lnSpc>
                          <a:spcPct val="150000"/>
                        </a:lnSpc>
                        <a:buFontTx/>
                        <a:buNone/>
                      </a:pPr>
                      <a:endParaRPr lang="ko-KR" altLang="en-US" dirty="0">
                        <a:ln>
                          <a:noFill/>
                        </a:ln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2" name="TextBox 41"/>
          <p:cNvSpPr txBox="1"/>
          <p:nvPr/>
        </p:nvSpPr>
        <p:spPr>
          <a:xfrm>
            <a:off x="372232" y="5970198"/>
            <a:ext cx="51090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 smtClean="0"/>
              <a:t>Home -&gt; </a:t>
            </a:r>
            <a:r>
              <a:rPr lang="ko-KR" altLang="en-US" sz="1600" b="1" dirty="0" smtClean="0"/>
              <a:t>인증〮진단</a:t>
            </a:r>
            <a:r>
              <a:rPr lang="en-US" altLang="ko-KR" sz="1600" b="1" dirty="0" smtClean="0"/>
              <a:t>-&gt; </a:t>
            </a:r>
            <a:r>
              <a:rPr lang="ko-KR" altLang="en-US" sz="1600" b="1" dirty="0" smtClean="0"/>
              <a:t>핵심역량진단</a:t>
            </a:r>
            <a:r>
              <a:rPr lang="en-US" altLang="ko-KR" sz="1600" b="1" dirty="0" smtClean="0"/>
              <a:t>-&gt; </a:t>
            </a:r>
            <a:r>
              <a:rPr lang="ko-KR" altLang="en-US" sz="1600" b="1" dirty="0" smtClean="0"/>
              <a:t>진단검사하기</a:t>
            </a:r>
            <a:endParaRPr lang="ko-KR" altLang="en-US" sz="1600" b="1" dirty="0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6487" y="1834040"/>
            <a:ext cx="3172843" cy="2108014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6944" y="4074016"/>
            <a:ext cx="3572386" cy="1686825"/>
          </a:xfrm>
          <a:prstGeom prst="rect">
            <a:avLst/>
          </a:prstGeom>
        </p:spPr>
      </p:pic>
      <p:grpSp>
        <p:nvGrpSpPr>
          <p:cNvPr id="13" name="그룹 12"/>
          <p:cNvGrpSpPr/>
          <p:nvPr/>
        </p:nvGrpSpPr>
        <p:grpSpPr>
          <a:xfrm>
            <a:off x="399131" y="2250458"/>
            <a:ext cx="5459577" cy="2753757"/>
            <a:chOff x="446248" y="1751395"/>
            <a:chExt cx="5459577" cy="2753757"/>
          </a:xfrm>
        </p:grpSpPr>
        <p:pic>
          <p:nvPicPr>
            <p:cNvPr id="10" name="그림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6248" y="1751395"/>
              <a:ext cx="5459577" cy="2753757"/>
            </a:xfrm>
            <a:prstGeom prst="rect">
              <a:avLst/>
            </a:prstGeom>
          </p:spPr>
        </p:pic>
        <p:sp>
          <p:nvSpPr>
            <p:cNvPr id="11" name="모서리가 둥근 직사각형 10"/>
            <p:cNvSpPr/>
            <p:nvPr/>
          </p:nvSpPr>
          <p:spPr>
            <a:xfrm>
              <a:off x="4788940" y="4190787"/>
              <a:ext cx="1071165" cy="265176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6789916" y="5786331"/>
            <a:ext cx="21034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 smtClean="0"/>
              <a:t>▲학습역량진단 결과</a:t>
            </a:r>
            <a:endParaRPr lang="ko-KR" altLang="en-US" sz="16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6735869" y="1495486"/>
            <a:ext cx="21034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 smtClean="0"/>
              <a:t>▼핵심역량진단 결과</a:t>
            </a:r>
            <a:endParaRPr lang="ko-KR" alt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2142562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C3309-7735-4C44-AE2A-602906C9EF24}" type="slidenum">
              <a:rPr lang="ko-KR" altLang="en-US" smtClean="0"/>
              <a:t>9</a:t>
            </a:fld>
            <a:endParaRPr lang="ko-KR" altLang="en-US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/>
          </p:nvPr>
        </p:nvGraphicFramePr>
        <p:xfrm>
          <a:off x="191809" y="873434"/>
          <a:ext cx="8778770" cy="55800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7787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4699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>
                          <a:ln>
                            <a:noFill/>
                          </a:ln>
                        </a:rPr>
                        <a:t>Dream</a:t>
                      </a:r>
                      <a:r>
                        <a:rPr lang="en-US" altLang="ko-KR" baseline="0" dirty="0" smtClean="0">
                          <a:ln>
                            <a:noFill/>
                          </a:ln>
                        </a:rPr>
                        <a:t> PATH </a:t>
                      </a:r>
                      <a:r>
                        <a:rPr lang="ko-KR" altLang="en-US" baseline="0" dirty="0" smtClean="0">
                          <a:ln>
                            <a:noFill/>
                          </a:ln>
                        </a:rPr>
                        <a:t>활용방법 </a:t>
                      </a:r>
                      <a:r>
                        <a:rPr lang="en-US" altLang="ko-KR" baseline="0" dirty="0" smtClean="0">
                          <a:ln>
                            <a:noFill/>
                          </a:ln>
                        </a:rPr>
                        <a:t>- </a:t>
                      </a:r>
                      <a:r>
                        <a:rPr lang="ko-KR" altLang="en-US" baseline="0" dirty="0" smtClean="0">
                          <a:ln>
                            <a:noFill/>
                          </a:ln>
                        </a:rPr>
                        <a:t>진단</a:t>
                      </a:r>
                      <a:endParaRPr lang="ko-KR" altLang="en-US" dirty="0">
                        <a:ln>
                          <a:noFill/>
                        </a:ln>
                      </a:endParaRPr>
                    </a:p>
                  </a:txBody>
                  <a:tcPr marL="108000" marT="720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33006">
                <a:tc>
                  <a:txBody>
                    <a:bodyPr/>
                    <a:lstStyle/>
                    <a:p>
                      <a:pPr marL="0" indent="0" latinLnBrk="1">
                        <a:lnSpc>
                          <a:spcPct val="150000"/>
                        </a:lnSpc>
                        <a:buFontTx/>
                        <a:buNone/>
                      </a:pPr>
                      <a:endParaRPr lang="ko-KR" altLang="en-US" dirty="0">
                        <a:ln>
                          <a:noFill/>
                        </a:ln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1" name="TextBox 40"/>
          <p:cNvSpPr txBox="1"/>
          <p:nvPr/>
        </p:nvSpPr>
        <p:spPr>
          <a:xfrm>
            <a:off x="443615" y="5599290"/>
            <a:ext cx="5252266" cy="783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 smtClean="0"/>
              <a:t>Home -&gt; </a:t>
            </a:r>
            <a:r>
              <a:rPr lang="ko-KR" altLang="en-US" sz="1600" b="1" dirty="0" smtClean="0"/>
              <a:t>인증〮진단</a:t>
            </a:r>
            <a:r>
              <a:rPr lang="en-US" altLang="ko-KR" sz="1600" b="1" dirty="0" smtClean="0"/>
              <a:t>-&gt; </a:t>
            </a:r>
            <a:r>
              <a:rPr lang="ko-KR" altLang="en-US" sz="1600" b="1" dirty="0" smtClean="0"/>
              <a:t>진로진단검사 </a:t>
            </a:r>
            <a:endParaRPr lang="en-US" altLang="ko-KR" sz="1600" b="1" dirty="0" smtClean="0"/>
          </a:p>
          <a:p>
            <a:pPr>
              <a:lnSpc>
                <a:spcPct val="150000"/>
              </a:lnSpc>
            </a:pPr>
            <a:r>
              <a:rPr lang="en-US" altLang="ko-KR" sz="1600" b="1" dirty="0" smtClean="0"/>
              <a:t>-&gt; </a:t>
            </a:r>
            <a:r>
              <a:rPr lang="ko-KR" altLang="en-US" sz="1600" b="1" dirty="0" smtClean="0"/>
              <a:t>직업흥미검사</a:t>
            </a:r>
            <a:r>
              <a:rPr lang="en-US" altLang="ko-KR" sz="1600" b="1" dirty="0" smtClean="0"/>
              <a:t>/</a:t>
            </a:r>
            <a:r>
              <a:rPr lang="ko-KR" altLang="en-US" sz="1600" b="1" dirty="0" smtClean="0"/>
              <a:t>다중지능검사</a:t>
            </a:r>
            <a:r>
              <a:rPr lang="en-US" altLang="ko-KR" sz="1600" b="1" dirty="0" smtClean="0"/>
              <a:t>/</a:t>
            </a:r>
            <a:r>
              <a:rPr lang="ko-KR" altLang="en-US" sz="1600" b="1" dirty="0" smtClean="0"/>
              <a:t>성격진로검사</a:t>
            </a:r>
            <a:endParaRPr lang="ko-KR" altLang="en-US" sz="1600" b="1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615" y="1444194"/>
            <a:ext cx="6885432" cy="2479596"/>
          </a:xfrm>
          <a:prstGeom prst="rect">
            <a:avLst/>
          </a:prstGeom>
        </p:spPr>
      </p:pic>
      <p:sp>
        <p:nvSpPr>
          <p:cNvPr id="43" name="모서리가 둥근 직사각형 42"/>
          <p:cNvSpPr/>
          <p:nvPr/>
        </p:nvSpPr>
        <p:spPr>
          <a:xfrm>
            <a:off x="2823832" y="2311770"/>
            <a:ext cx="1062499" cy="265176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3832" y="2984574"/>
            <a:ext cx="5259147" cy="2606530"/>
          </a:xfrm>
          <a:prstGeom prst="rect">
            <a:avLst/>
          </a:prstGeom>
        </p:spPr>
      </p:pic>
      <p:sp>
        <p:nvSpPr>
          <p:cNvPr id="47" name="모서리가 둥근 직사각형 46"/>
          <p:cNvSpPr/>
          <p:nvPr/>
        </p:nvSpPr>
        <p:spPr>
          <a:xfrm>
            <a:off x="6225269" y="5289352"/>
            <a:ext cx="861331" cy="265176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0137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C3309-7735-4C44-AE2A-602906C9EF24}" type="slidenum">
              <a:rPr lang="ko-KR" altLang="en-US" smtClean="0"/>
              <a:t>10</a:t>
            </a:fld>
            <a:endParaRPr lang="ko-KR" altLang="en-US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/>
          </p:nvPr>
        </p:nvGraphicFramePr>
        <p:xfrm>
          <a:off x="191809" y="873434"/>
          <a:ext cx="8778770" cy="55800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7787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4699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>
                          <a:ln>
                            <a:noFill/>
                          </a:ln>
                        </a:rPr>
                        <a:t>Dream</a:t>
                      </a:r>
                      <a:r>
                        <a:rPr lang="en-US" altLang="ko-KR" baseline="0" dirty="0" smtClean="0">
                          <a:ln>
                            <a:noFill/>
                          </a:ln>
                        </a:rPr>
                        <a:t> PATH </a:t>
                      </a:r>
                      <a:r>
                        <a:rPr lang="ko-KR" altLang="en-US" baseline="0" dirty="0" smtClean="0">
                          <a:ln>
                            <a:noFill/>
                          </a:ln>
                        </a:rPr>
                        <a:t>활용방법 </a:t>
                      </a:r>
                      <a:r>
                        <a:rPr lang="en-US" altLang="ko-KR" baseline="0" dirty="0" smtClean="0">
                          <a:ln>
                            <a:noFill/>
                          </a:ln>
                        </a:rPr>
                        <a:t>- </a:t>
                      </a:r>
                      <a:r>
                        <a:rPr lang="ko-KR" altLang="en-US" baseline="0" dirty="0" smtClean="0">
                          <a:ln>
                            <a:noFill/>
                          </a:ln>
                        </a:rPr>
                        <a:t>진단</a:t>
                      </a:r>
                      <a:endParaRPr lang="ko-KR" altLang="en-US" dirty="0">
                        <a:ln>
                          <a:noFill/>
                        </a:ln>
                      </a:endParaRPr>
                    </a:p>
                  </a:txBody>
                  <a:tcPr marL="108000" marT="720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33006">
                <a:tc>
                  <a:txBody>
                    <a:bodyPr/>
                    <a:lstStyle/>
                    <a:p>
                      <a:pPr marL="0" indent="0" latinLnBrk="1">
                        <a:lnSpc>
                          <a:spcPct val="150000"/>
                        </a:lnSpc>
                        <a:buFontTx/>
                        <a:buNone/>
                      </a:pPr>
                      <a:endParaRPr lang="ko-KR" altLang="en-US" dirty="0">
                        <a:ln>
                          <a:noFill/>
                        </a:ln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1" name="TextBox 40"/>
          <p:cNvSpPr txBox="1"/>
          <p:nvPr/>
        </p:nvSpPr>
        <p:spPr>
          <a:xfrm>
            <a:off x="461089" y="5608846"/>
            <a:ext cx="4352474" cy="7833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 err="1" smtClean="0"/>
              <a:t>Mypage</a:t>
            </a:r>
            <a:r>
              <a:rPr lang="en-US" altLang="ko-KR" sz="1600" b="1" dirty="0" smtClean="0"/>
              <a:t> -&gt; </a:t>
            </a:r>
            <a:r>
              <a:rPr lang="ko-KR" altLang="en-US" sz="1600" b="1" dirty="0" smtClean="0"/>
              <a:t>역량개발현황 </a:t>
            </a:r>
            <a:r>
              <a:rPr lang="en-US" altLang="ko-KR" sz="1600" b="1" dirty="0" smtClean="0"/>
              <a:t>-&gt; </a:t>
            </a:r>
          </a:p>
          <a:p>
            <a:pPr>
              <a:lnSpc>
                <a:spcPct val="150000"/>
              </a:lnSpc>
            </a:pPr>
            <a:r>
              <a:rPr lang="ko-KR" altLang="en-US" sz="1600" b="1" dirty="0" smtClean="0"/>
              <a:t>핵심역량</a:t>
            </a:r>
            <a:r>
              <a:rPr lang="en-US" altLang="ko-KR" sz="1600" b="1" dirty="0" smtClean="0"/>
              <a:t>/</a:t>
            </a:r>
            <a:r>
              <a:rPr lang="ko-KR" altLang="en-US" sz="1600" b="1" dirty="0" smtClean="0"/>
              <a:t>직무능력</a:t>
            </a:r>
            <a:r>
              <a:rPr lang="en-US" altLang="ko-KR" sz="1600" b="1" dirty="0" smtClean="0"/>
              <a:t>/</a:t>
            </a:r>
            <a:r>
              <a:rPr lang="ko-KR" altLang="en-US" sz="1600" b="1" dirty="0" smtClean="0"/>
              <a:t>전공능력</a:t>
            </a:r>
            <a:r>
              <a:rPr lang="en-US" altLang="ko-KR" sz="1600" b="1" dirty="0" smtClean="0"/>
              <a:t>/</a:t>
            </a:r>
            <a:r>
              <a:rPr lang="ko-KR" altLang="en-US" sz="1600" b="1" dirty="0" err="1" smtClean="0"/>
              <a:t>빅커리어서비스</a:t>
            </a:r>
            <a:endParaRPr lang="ko-KR" altLang="en-US" sz="1600" b="1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519" y="1625088"/>
            <a:ext cx="4981722" cy="1698587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8685" y="1625088"/>
            <a:ext cx="3431688" cy="4006971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4993" y="1905565"/>
            <a:ext cx="3132109" cy="1846487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5756644" y="5673576"/>
            <a:ext cx="18261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 smtClean="0"/>
              <a:t>▲</a:t>
            </a:r>
            <a:r>
              <a:rPr lang="ko-KR" altLang="en-US" sz="1600" b="1" dirty="0" err="1" smtClean="0"/>
              <a:t>빅커리어서비스</a:t>
            </a:r>
            <a:endParaRPr lang="ko-KR" altLang="en-US" sz="1600" b="1" dirty="0"/>
          </a:p>
        </p:txBody>
      </p:sp>
      <p:sp>
        <p:nvSpPr>
          <p:cNvPr id="84" name="모서리가 둥근 직사각형 83"/>
          <p:cNvSpPr/>
          <p:nvPr/>
        </p:nvSpPr>
        <p:spPr>
          <a:xfrm>
            <a:off x="4382898" y="2946670"/>
            <a:ext cx="430665" cy="153146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4" name="직선 화살표 연결선 13"/>
          <p:cNvCxnSpPr/>
          <p:nvPr/>
        </p:nvCxnSpPr>
        <p:spPr>
          <a:xfrm>
            <a:off x="4935185" y="2992390"/>
            <a:ext cx="658368" cy="0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0592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C3309-7735-4C44-AE2A-602906C9EF24}" type="slidenum">
              <a:rPr lang="ko-KR" altLang="en-US" smtClean="0"/>
              <a:t>11</a:t>
            </a:fld>
            <a:endParaRPr lang="ko-KR" altLang="en-US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/>
          </p:nvPr>
        </p:nvGraphicFramePr>
        <p:xfrm>
          <a:off x="191809" y="873434"/>
          <a:ext cx="8778770" cy="55800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7787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4699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>
                          <a:ln>
                            <a:noFill/>
                          </a:ln>
                        </a:rPr>
                        <a:t>Dream</a:t>
                      </a:r>
                      <a:r>
                        <a:rPr lang="en-US" altLang="ko-KR" baseline="0" dirty="0" smtClean="0">
                          <a:ln>
                            <a:noFill/>
                          </a:ln>
                        </a:rPr>
                        <a:t> PATH </a:t>
                      </a:r>
                      <a:r>
                        <a:rPr lang="ko-KR" altLang="en-US" baseline="0" dirty="0" smtClean="0">
                          <a:ln>
                            <a:noFill/>
                          </a:ln>
                        </a:rPr>
                        <a:t>활용방법 </a:t>
                      </a:r>
                      <a:r>
                        <a:rPr lang="en-US" altLang="ko-KR" baseline="0" dirty="0" smtClean="0">
                          <a:ln>
                            <a:noFill/>
                          </a:ln>
                        </a:rPr>
                        <a:t>– </a:t>
                      </a:r>
                      <a:r>
                        <a:rPr lang="ko-KR" altLang="en-US" baseline="0" dirty="0" smtClean="0">
                          <a:ln>
                            <a:noFill/>
                          </a:ln>
                        </a:rPr>
                        <a:t>역량개발활동</a:t>
                      </a:r>
                      <a:r>
                        <a:rPr lang="en-US" altLang="ko-KR" baseline="0" dirty="0" smtClean="0">
                          <a:ln>
                            <a:noFill/>
                          </a:ln>
                        </a:rPr>
                        <a:t>, </a:t>
                      </a:r>
                      <a:r>
                        <a:rPr lang="ko-KR" altLang="en-US" baseline="0" dirty="0" smtClean="0">
                          <a:ln>
                            <a:noFill/>
                          </a:ln>
                        </a:rPr>
                        <a:t>취업정보</a:t>
                      </a:r>
                      <a:endParaRPr lang="ko-KR" altLang="en-US" dirty="0">
                        <a:ln>
                          <a:noFill/>
                        </a:ln>
                      </a:endParaRPr>
                    </a:p>
                  </a:txBody>
                  <a:tcPr marL="108000" marT="720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33006">
                <a:tc>
                  <a:txBody>
                    <a:bodyPr/>
                    <a:lstStyle/>
                    <a:p>
                      <a:pPr marL="0" indent="0" latinLnBrk="1">
                        <a:lnSpc>
                          <a:spcPct val="150000"/>
                        </a:lnSpc>
                        <a:buFontTx/>
                        <a:buNone/>
                      </a:pPr>
                      <a:endParaRPr lang="ko-KR" altLang="en-US" dirty="0">
                        <a:ln>
                          <a:noFill/>
                        </a:ln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1" name="TextBox 40"/>
          <p:cNvSpPr txBox="1"/>
          <p:nvPr/>
        </p:nvSpPr>
        <p:spPr>
          <a:xfrm>
            <a:off x="534213" y="6012484"/>
            <a:ext cx="37818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 smtClean="0"/>
              <a:t>Home -&gt; </a:t>
            </a:r>
            <a:r>
              <a:rPr lang="ko-KR" altLang="en-US" sz="1600" b="1" dirty="0" smtClean="0"/>
              <a:t>역량개발 </a:t>
            </a:r>
            <a:r>
              <a:rPr lang="en-US" altLang="ko-KR" sz="1600" b="1" dirty="0" smtClean="0"/>
              <a:t>-&gt; </a:t>
            </a:r>
            <a:r>
              <a:rPr lang="ko-KR" altLang="en-US" sz="1600" b="1" dirty="0" err="1" smtClean="0"/>
              <a:t>비교과프로그램</a:t>
            </a:r>
            <a:endParaRPr lang="ko-KR" altLang="en-US" sz="1600" b="1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383" y="1505129"/>
            <a:ext cx="7304772" cy="2470854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6330" y="2159883"/>
            <a:ext cx="5395844" cy="3153085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873" y="3167250"/>
            <a:ext cx="4093706" cy="2570945"/>
          </a:xfrm>
          <a:prstGeom prst="rect">
            <a:avLst/>
          </a:prstGeom>
        </p:spPr>
      </p:pic>
      <p:sp>
        <p:nvSpPr>
          <p:cNvPr id="48" name="모서리가 둥근 직사각형 47"/>
          <p:cNvSpPr/>
          <p:nvPr/>
        </p:nvSpPr>
        <p:spPr>
          <a:xfrm>
            <a:off x="3512685" y="4531105"/>
            <a:ext cx="794139" cy="122711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4" name="직선 화살표 연결선 83"/>
          <p:cNvCxnSpPr/>
          <p:nvPr/>
        </p:nvCxnSpPr>
        <p:spPr>
          <a:xfrm>
            <a:off x="4398264" y="4590288"/>
            <a:ext cx="478609" cy="2172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53552" y="4211478"/>
            <a:ext cx="294221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b="1" dirty="0" err="1" smtClean="0">
                <a:solidFill>
                  <a:srgbClr val="FF0000"/>
                </a:solidFill>
              </a:rPr>
              <a:t>마일리지받고</a:t>
            </a:r>
            <a:r>
              <a:rPr lang="ko-KR" altLang="en-US" sz="1600" b="1" dirty="0" smtClean="0">
                <a:solidFill>
                  <a:srgbClr val="FF0000"/>
                </a:solidFill>
              </a:rPr>
              <a:t> 장학금 받자</a:t>
            </a:r>
            <a:endParaRPr lang="en-US" altLang="ko-KR" sz="1600" b="1" dirty="0" smtClean="0">
              <a:solidFill>
                <a:srgbClr val="FF0000"/>
              </a:solidFill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600" b="1" dirty="0" smtClean="0">
                <a:solidFill>
                  <a:srgbClr val="FF0000"/>
                </a:solidFill>
              </a:rPr>
              <a:t>동국인재육성장학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(</a:t>
            </a:r>
            <a:r>
              <a:rPr lang="ko-KR" altLang="en-US" sz="1600" b="1" dirty="0">
                <a:solidFill>
                  <a:srgbClr val="FF0000"/>
                </a:solidFill>
              </a:rPr>
              <a:t>연</a:t>
            </a:r>
            <a:r>
              <a:rPr lang="ko-KR" altLang="en-US" sz="1600" b="1" dirty="0" smtClean="0">
                <a:solidFill>
                  <a:srgbClr val="FF0000"/>
                </a:solidFill>
              </a:rPr>
              <a:t> 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2</a:t>
            </a:r>
            <a:r>
              <a:rPr lang="ko-KR" altLang="en-US" sz="1600" b="1" dirty="0" smtClean="0">
                <a:solidFill>
                  <a:srgbClr val="FF0000"/>
                </a:solidFill>
              </a:rPr>
              <a:t>회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)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altLang="ko-KR" sz="1600" b="1" dirty="0" smtClean="0">
                <a:solidFill>
                  <a:srgbClr val="FF0000"/>
                </a:solidFill>
              </a:rPr>
              <a:t>Dream PATH </a:t>
            </a:r>
            <a:r>
              <a:rPr lang="ko-KR" altLang="en-US" sz="1600" b="1" dirty="0" smtClean="0">
                <a:solidFill>
                  <a:srgbClr val="FF0000"/>
                </a:solidFill>
              </a:rPr>
              <a:t>장학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(</a:t>
            </a:r>
            <a:r>
              <a:rPr lang="ko-KR" altLang="en-US" sz="1600" b="1" dirty="0" smtClean="0">
                <a:solidFill>
                  <a:srgbClr val="FF0000"/>
                </a:solidFill>
              </a:rPr>
              <a:t>연 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2</a:t>
            </a:r>
            <a:r>
              <a:rPr lang="ko-KR" altLang="en-US" sz="1600" b="1" dirty="0" smtClean="0">
                <a:solidFill>
                  <a:srgbClr val="FF0000"/>
                </a:solidFill>
              </a:rPr>
              <a:t>회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)</a:t>
            </a:r>
            <a:endParaRPr lang="ko-KR" altLang="en-US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2162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C3309-7735-4C44-AE2A-602906C9EF24}" type="slidenum">
              <a:rPr lang="ko-KR" altLang="en-US" smtClean="0"/>
              <a:t>12</a:t>
            </a:fld>
            <a:endParaRPr lang="ko-KR" altLang="en-US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/>
          </p:nvPr>
        </p:nvGraphicFramePr>
        <p:xfrm>
          <a:off x="191809" y="873434"/>
          <a:ext cx="8778770" cy="55800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7787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4699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>
                          <a:ln>
                            <a:noFill/>
                          </a:ln>
                        </a:rPr>
                        <a:t>Dream</a:t>
                      </a:r>
                      <a:r>
                        <a:rPr lang="en-US" altLang="ko-KR" baseline="0" dirty="0" smtClean="0">
                          <a:ln>
                            <a:noFill/>
                          </a:ln>
                        </a:rPr>
                        <a:t> PATH </a:t>
                      </a:r>
                      <a:r>
                        <a:rPr lang="ko-KR" altLang="en-US" baseline="0" dirty="0" smtClean="0">
                          <a:ln>
                            <a:noFill/>
                          </a:ln>
                        </a:rPr>
                        <a:t>활용방법 </a:t>
                      </a:r>
                      <a:r>
                        <a:rPr lang="en-US" altLang="ko-KR" baseline="0" dirty="0" smtClean="0">
                          <a:ln>
                            <a:noFill/>
                          </a:ln>
                        </a:rPr>
                        <a:t>– </a:t>
                      </a:r>
                      <a:r>
                        <a:rPr lang="ko-KR" altLang="en-US" baseline="0" dirty="0" smtClean="0">
                          <a:ln>
                            <a:noFill/>
                          </a:ln>
                        </a:rPr>
                        <a:t>역량개발활동</a:t>
                      </a:r>
                      <a:r>
                        <a:rPr lang="en-US" altLang="ko-KR" baseline="0" dirty="0" smtClean="0">
                          <a:ln>
                            <a:noFill/>
                          </a:ln>
                        </a:rPr>
                        <a:t>, </a:t>
                      </a:r>
                      <a:r>
                        <a:rPr lang="ko-KR" altLang="en-US" baseline="0" dirty="0" smtClean="0">
                          <a:ln>
                            <a:noFill/>
                          </a:ln>
                        </a:rPr>
                        <a:t>취업정보</a:t>
                      </a:r>
                      <a:endParaRPr lang="ko-KR" altLang="en-US" dirty="0">
                        <a:ln>
                          <a:noFill/>
                        </a:ln>
                      </a:endParaRPr>
                    </a:p>
                  </a:txBody>
                  <a:tcPr marL="108000" marT="720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33006">
                <a:tc>
                  <a:txBody>
                    <a:bodyPr/>
                    <a:lstStyle/>
                    <a:p>
                      <a:pPr marL="0" indent="0" latinLnBrk="1">
                        <a:lnSpc>
                          <a:spcPct val="150000"/>
                        </a:lnSpc>
                        <a:buFontTx/>
                        <a:buNone/>
                      </a:pPr>
                      <a:endParaRPr lang="ko-KR" altLang="en-US" dirty="0">
                        <a:ln>
                          <a:noFill/>
                        </a:ln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1" name="TextBox 40"/>
          <p:cNvSpPr txBox="1"/>
          <p:nvPr/>
        </p:nvSpPr>
        <p:spPr>
          <a:xfrm>
            <a:off x="381109" y="6017796"/>
            <a:ext cx="44662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 smtClean="0"/>
              <a:t>Home -&gt; </a:t>
            </a:r>
            <a:r>
              <a:rPr lang="ko-KR" altLang="en-US" sz="1600" b="1" dirty="0" smtClean="0"/>
              <a:t>취업정보 </a:t>
            </a:r>
            <a:r>
              <a:rPr lang="en-US" altLang="ko-KR" sz="1600" b="1" dirty="0" smtClean="0"/>
              <a:t>-&gt; </a:t>
            </a:r>
            <a:r>
              <a:rPr lang="ko-KR" altLang="en-US" sz="1600" b="1" dirty="0" smtClean="0"/>
              <a:t>채용정보〮취업프로그램</a:t>
            </a:r>
            <a:endParaRPr lang="ko-KR" altLang="en-US" sz="1600" b="1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109" y="1461172"/>
            <a:ext cx="6952151" cy="2379308"/>
          </a:xfrm>
          <a:prstGeom prst="rect">
            <a:avLst/>
          </a:prstGeom>
        </p:spPr>
      </p:pic>
      <p:sp>
        <p:nvSpPr>
          <p:cNvPr id="44" name="모서리가 둥근 직사각형 43"/>
          <p:cNvSpPr/>
          <p:nvPr/>
        </p:nvSpPr>
        <p:spPr>
          <a:xfrm>
            <a:off x="542418" y="2379742"/>
            <a:ext cx="573150" cy="171434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모서리가 둥근 직사각형 44"/>
          <p:cNvSpPr/>
          <p:nvPr/>
        </p:nvSpPr>
        <p:spPr>
          <a:xfrm>
            <a:off x="1795146" y="2379742"/>
            <a:ext cx="701166" cy="171434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4523" y="2045474"/>
            <a:ext cx="5763981" cy="3235919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7304762" y="5311040"/>
            <a:ext cx="12105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 smtClean="0"/>
              <a:t>▲채용정보</a:t>
            </a:r>
            <a:endParaRPr lang="ko-KR" alt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3531725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C3309-7735-4C44-AE2A-602906C9EF24}" type="slidenum">
              <a:rPr lang="ko-KR" altLang="en-US" smtClean="0"/>
              <a:t>13</a:t>
            </a:fld>
            <a:endParaRPr lang="ko-KR" altLang="en-US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/>
          </p:nvPr>
        </p:nvGraphicFramePr>
        <p:xfrm>
          <a:off x="191809" y="873434"/>
          <a:ext cx="8778770" cy="55800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7787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4699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>
                          <a:ln>
                            <a:noFill/>
                          </a:ln>
                        </a:rPr>
                        <a:t>Dream</a:t>
                      </a:r>
                      <a:r>
                        <a:rPr lang="en-US" altLang="ko-KR" baseline="0" dirty="0" smtClean="0">
                          <a:ln>
                            <a:noFill/>
                          </a:ln>
                        </a:rPr>
                        <a:t> PATH </a:t>
                      </a:r>
                      <a:r>
                        <a:rPr lang="ko-KR" altLang="en-US" baseline="0" dirty="0" smtClean="0">
                          <a:ln>
                            <a:noFill/>
                          </a:ln>
                        </a:rPr>
                        <a:t>활용방법 </a:t>
                      </a:r>
                      <a:r>
                        <a:rPr lang="en-US" altLang="ko-KR" baseline="0" dirty="0" smtClean="0">
                          <a:ln>
                            <a:noFill/>
                          </a:ln>
                        </a:rPr>
                        <a:t>– </a:t>
                      </a:r>
                      <a:r>
                        <a:rPr lang="ko-KR" altLang="en-US" sz="1800" b="1" dirty="0" smtClean="0"/>
                        <a:t>사회봉사〮산학협력〮창업 </a:t>
                      </a:r>
                      <a:endParaRPr lang="ko-KR" altLang="en-US" dirty="0">
                        <a:ln>
                          <a:noFill/>
                        </a:ln>
                      </a:endParaRPr>
                    </a:p>
                  </a:txBody>
                  <a:tcPr marL="108000" marT="720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33006">
                <a:tc>
                  <a:txBody>
                    <a:bodyPr/>
                    <a:lstStyle/>
                    <a:p>
                      <a:pPr marL="0" indent="0" latinLnBrk="1">
                        <a:lnSpc>
                          <a:spcPct val="150000"/>
                        </a:lnSpc>
                        <a:buFontTx/>
                        <a:buNone/>
                      </a:pPr>
                      <a:endParaRPr lang="ko-KR" altLang="en-US" dirty="0">
                        <a:ln>
                          <a:noFill/>
                        </a:ln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1" name="TextBox 40"/>
          <p:cNvSpPr txBox="1"/>
          <p:nvPr/>
        </p:nvSpPr>
        <p:spPr>
          <a:xfrm>
            <a:off x="365595" y="6005036"/>
            <a:ext cx="48125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 smtClean="0"/>
              <a:t>Home -&gt; </a:t>
            </a:r>
            <a:r>
              <a:rPr lang="ko-KR" altLang="en-US" sz="1600" b="1" dirty="0" smtClean="0"/>
              <a:t>역량개발 </a:t>
            </a:r>
            <a:r>
              <a:rPr lang="en-US" altLang="ko-KR" sz="1600" b="1" dirty="0" smtClean="0"/>
              <a:t>-&gt; </a:t>
            </a:r>
            <a:r>
              <a:rPr lang="ko-KR" altLang="en-US" sz="1600" b="1" dirty="0" smtClean="0"/>
              <a:t>사회봉사〮산학협력〮창업 등</a:t>
            </a:r>
            <a:endParaRPr lang="ko-KR" altLang="en-US" sz="1600" b="1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630" y="1481709"/>
            <a:ext cx="3804194" cy="3584624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8912" y="1900861"/>
            <a:ext cx="4433391" cy="3724015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9783" y="2206825"/>
            <a:ext cx="5276640" cy="3601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117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C3309-7735-4C44-AE2A-602906C9EF24}" type="slidenum">
              <a:rPr lang="ko-KR" altLang="en-US" smtClean="0"/>
              <a:t>14</a:t>
            </a:fld>
            <a:endParaRPr lang="ko-KR" altLang="en-US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/>
          </p:nvPr>
        </p:nvGraphicFramePr>
        <p:xfrm>
          <a:off x="157942" y="873434"/>
          <a:ext cx="8812637" cy="55800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81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4699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>
                          <a:ln>
                            <a:noFill/>
                          </a:ln>
                        </a:rPr>
                        <a:t>Dream</a:t>
                      </a:r>
                      <a:r>
                        <a:rPr lang="en-US" altLang="ko-KR" baseline="0" dirty="0" smtClean="0">
                          <a:ln>
                            <a:noFill/>
                          </a:ln>
                        </a:rPr>
                        <a:t> PATH </a:t>
                      </a:r>
                      <a:r>
                        <a:rPr lang="ko-KR" altLang="en-US" baseline="0" dirty="0" smtClean="0">
                          <a:ln>
                            <a:noFill/>
                          </a:ln>
                        </a:rPr>
                        <a:t>활용방법 </a:t>
                      </a:r>
                      <a:r>
                        <a:rPr lang="en-US" altLang="ko-KR" baseline="0" dirty="0" smtClean="0">
                          <a:ln>
                            <a:noFill/>
                          </a:ln>
                        </a:rPr>
                        <a:t>– </a:t>
                      </a:r>
                      <a:r>
                        <a:rPr lang="ko-KR" altLang="en-US" baseline="0" dirty="0" smtClean="0">
                          <a:ln>
                            <a:noFill/>
                          </a:ln>
                        </a:rPr>
                        <a:t>상담</a:t>
                      </a:r>
                      <a:r>
                        <a:rPr lang="en-US" altLang="ko-KR" baseline="0" dirty="0" smtClean="0">
                          <a:ln>
                            <a:noFill/>
                          </a:ln>
                        </a:rPr>
                        <a:t>, </a:t>
                      </a:r>
                      <a:r>
                        <a:rPr lang="ko-KR" altLang="en-US" baseline="0" dirty="0" smtClean="0">
                          <a:ln>
                            <a:noFill/>
                          </a:ln>
                        </a:rPr>
                        <a:t>활동관리</a:t>
                      </a:r>
                      <a:endParaRPr lang="ko-KR" altLang="en-US" dirty="0">
                        <a:ln>
                          <a:noFill/>
                        </a:ln>
                      </a:endParaRPr>
                    </a:p>
                  </a:txBody>
                  <a:tcPr marL="108000" marT="720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33006">
                <a:tc>
                  <a:txBody>
                    <a:bodyPr/>
                    <a:lstStyle/>
                    <a:p>
                      <a:pPr marL="0" indent="0" latinLnBrk="1">
                        <a:lnSpc>
                          <a:spcPct val="150000"/>
                        </a:lnSpc>
                        <a:buFontTx/>
                        <a:buNone/>
                      </a:pPr>
                      <a:endParaRPr lang="ko-KR" altLang="en-US" dirty="0">
                        <a:ln>
                          <a:noFill/>
                        </a:ln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508" y="1496510"/>
            <a:ext cx="7911504" cy="4333847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436968" y="5967459"/>
            <a:ext cx="27558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 smtClean="0"/>
              <a:t>Home -&gt; </a:t>
            </a:r>
            <a:r>
              <a:rPr lang="ko-KR" altLang="en-US" sz="1600" b="1" dirty="0" smtClean="0"/>
              <a:t>상담 </a:t>
            </a:r>
            <a:r>
              <a:rPr lang="en-US" altLang="ko-KR" sz="1600" b="1" dirty="0" smtClean="0"/>
              <a:t>-&gt; </a:t>
            </a:r>
            <a:r>
              <a:rPr lang="ko-KR" altLang="en-US" sz="1600" b="1" dirty="0" smtClean="0"/>
              <a:t>상담안내</a:t>
            </a:r>
            <a:endParaRPr lang="ko-KR" alt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257500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C3309-7735-4C44-AE2A-602906C9EF24}" type="slidenum">
              <a:rPr lang="ko-KR" altLang="en-US" smtClean="0"/>
              <a:t>15</a:t>
            </a:fld>
            <a:endParaRPr lang="ko-KR" altLang="en-US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/>
          </p:nvPr>
        </p:nvGraphicFramePr>
        <p:xfrm>
          <a:off x="191809" y="873434"/>
          <a:ext cx="8778770" cy="55800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7787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4699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>
                          <a:ln>
                            <a:noFill/>
                          </a:ln>
                        </a:rPr>
                        <a:t>Dream</a:t>
                      </a:r>
                      <a:r>
                        <a:rPr lang="en-US" altLang="ko-KR" baseline="0" dirty="0" smtClean="0">
                          <a:ln>
                            <a:noFill/>
                          </a:ln>
                        </a:rPr>
                        <a:t> PATH </a:t>
                      </a:r>
                      <a:r>
                        <a:rPr lang="ko-KR" altLang="en-US" baseline="0" dirty="0" smtClean="0">
                          <a:ln>
                            <a:noFill/>
                          </a:ln>
                        </a:rPr>
                        <a:t>활용방법 </a:t>
                      </a:r>
                      <a:r>
                        <a:rPr lang="en-US" altLang="ko-KR" baseline="0" dirty="0" smtClean="0">
                          <a:ln>
                            <a:noFill/>
                          </a:ln>
                        </a:rPr>
                        <a:t>- </a:t>
                      </a:r>
                      <a:r>
                        <a:rPr lang="ko-KR" altLang="en-US" baseline="0" dirty="0" smtClean="0">
                          <a:ln>
                            <a:noFill/>
                          </a:ln>
                        </a:rPr>
                        <a:t>포트폴리오</a:t>
                      </a:r>
                      <a:endParaRPr lang="ko-KR" altLang="en-US" dirty="0">
                        <a:ln>
                          <a:noFill/>
                        </a:ln>
                      </a:endParaRPr>
                    </a:p>
                  </a:txBody>
                  <a:tcPr marL="108000" marT="720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33006">
                <a:tc>
                  <a:txBody>
                    <a:bodyPr/>
                    <a:lstStyle/>
                    <a:p>
                      <a:pPr marL="0" indent="0" latinLnBrk="1">
                        <a:lnSpc>
                          <a:spcPct val="150000"/>
                        </a:lnSpc>
                        <a:buFontTx/>
                        <a:buNone/>
                      </a:pPr>
                      <a:endParaRPr lang="ko-KR" altLang="en-US" dirty="0">
                        <a:ln>
                          <a:noFill/>
                        </a:ln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0" name="TextBox 39"/>
          <p:cNvSpPr txBox="1"/>
          <p:nvPr/>
        </p:nvSpPr>
        <p:spPr>
          <a:xfrm>
            <a:off x="349481" y="5695922"/>
            <a:ext cx="37761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 err="1" smtClean="0"/>
              <a:t>Mypage</a:t>
            </a:r>
            <a:r>
              <a:rPr lang="en-US" altLang="ko-KR" sz="1600" b="1" dirty="0" smtClean="0"/>
              <a:t> -&gt; </a:t>
            </a:r>
            <a:r>
              <a:rPr lang="ko-KR" altLang="en-US" sz="1600" b="1" dirty="0" smtClean="0"/>
              <a:t>포트폴리오 </a:t>
            </a:r>
            <a:r>
              <a:rPr lang="en-US" altLang="ko-KR" sz="1600" b="1" dirty="0" smtClean="0"/>
              <a:t>-&gt; </a:t>
            </a:r>
            <a:r>
              <a:rPr lang="ko-KR" altLang="en-US" sz="1600" b="1" dirty="0" err="1" smtClean="0"/>
              <a:t>나의이력서</a:t>
            </a:r>
            <a:endParaRPr lang="ko-KR" altLang="en-US" sz="1600" b="1" dirty="0"/>
          </a:p>
        </p:txBody>
      </p:sp>
      <p:sp>
        <p:nvSpPr>
          <p:cNvPr id="41" name="TextBox 40"/>
          <p:cNvSpPr txBox="1"/>
          <p:nvPr/>
        </p:nvSpPr>
        <p:spPr>
          <a:xfrm>
            <a:off x="349481" y="6074681"/>
            <a:ext cx="49568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 smtClean="0"/>
              <a:t>Home -&gt; </a:t>
            </a:r>
            <a:r>
              <a:rPr lang="ko-KR" altLang="en-US" sz="1600" b="1" dirty="0" smtClean="0"/>
              <a:t>취업정보 </a:t>
            </a:r>
            <a:r>
              <a:rPr lang="en-US" altLang="ko-KR" sz="1600" b="1" dirty="0" smtClean="0"/>
              <a:t>-&gt; </a:t>
            </a:r>
            <a:r>
              <a:rPr lang="ko-KR" altLang="en-US" sz="1600" b="1" dirty="0" smtClean="0"/>
              <a:t>자기소개서 </a:t>
            </a:r>
            <a:r>
              <a:rPr lang="en-US" altLang="ko-KR" sz="1600" b="1" dirty="0" smtClean="0"/>
              <a:t>or AI</a:t>
            </a:r>
            <a:r>
              <a:rPr lang="ko-KR" altLang="en-US" sz="1600" b="1" dirty="0" smtClean="0"/>
              <a:t>자기소개서</a:t>
            </a:r>
            <a:endParaRPr lang="ko-KR" altLang="en-US" sz="1600" b="1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5317" y="1550596"/>
            <a:ext cx="4805266" cy="3041656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4494" y="4534864"/>
            <a:ext cx="5746089" cy="543246"/>
          </a:xfrm>
          <a:prstGeom prst="rect">
            <a:avLst/>
          </a:prstGeom>
        </p:spPr>
      </p:pic>
      <p:grpSp>
        <p:nvGrpSpPr>
          <p:cNvPr id="8" name="그룹 7"/>
          <p:cNvGrpSpPr/>
          <p:nvPr/>
        </p:nvGrpSpPr>
        <p:grpSpPr>
          <a:xfrm>
            <a:off x="261257" y="1550596"/>
            <a:ext cx="4842587" cy="3604776"/>
            <a:chOff x="386882" y="1506994"/>
            <a:chExt cx="5358384" cy="3791848"/>
          </a:xfrm>
        </p:grpSpPr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6882" y="1506994"/>
              <a:ext cx="5358384" cy="3791848"/>
            </a:xfrm>
            <a:prstGeom prst="rect">
              <a:avLst/>
            </a:prstGeom>
          </p:spPr>
        </p:pic>
        <p:sp>
          <p:nvSpPr>
            <p:cNvPr id="43" name="모서리가 둥근 직사각형 42"/>
            <p:cNvSpPr/>
            <p:nvPr/>
          </p:nvSpPr>
          <p:spPr>
            <a:xfrm>
              <a:off x="4840098" y="5061794"/>
              <a:ext cx="801750" cy="150286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47" name="모서리가 둥근 직사각형 46"/>
          <p:cNvSpPr/>
          <p:nvPr/>
        </p:nvSpPr>
        <p:spPr>
          <a:xfrm>
            <a:off x="7863832" y="2174468"/>
            <a:ext cx="785646" cy="195508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모서리가 둥근 직사각형 47"/>
          <p:cNvSpPr/>
          <p:nvPr/>
        </p:nvSpPr>
        <p:spPr>
          <a:xfrm>
            <a:off x="5508730" y="4720769"/>
            <a:ext cx="416209" cy="209249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3" name="타원 82"/>
          <p:cNvSpPr/>
          <p:nvPr/>
        </p:nvSpPr>
        <p:spPr>
          <a:xfrm>
            <a:off x="3990936" y="4676002"/>
            <a:ext cx="272116" cy="26096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/>
              <a:t>1</a:t>
            </a:r>
            <a:endParaRPr lang="ko-KR" altLang="en-US" b="1" dirty="0"/>
          </a:p>
        </p:txBody>
      </p:sp>
      <p:sp>
        <p:nvSpPr>
          <p:cNvPr id="84" name="타원 83"/>
          <p:cNvSpPr/>
          <p:nvPr/>
        </p:nvSpPr>
        <p:spPr>
          <a:xfrm>
            <a:off x="7481720" y="2043983"/>
            <a:ext cx="272116" cy="26096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/>
              <a:t>2</a:t>
            </a:r>
            <a:endParaRPr lang="ko-KR" altLang="en-US" b="1" dirty="0"/>
          </a:p>
        </p:txBody>
      </p:sp>
      <p:sp>
        <p:nvSpPr>
          <p:cNvPr id="85" name="타원 84"/>
          <p:cNvSpPr/>
          <p:nvPr/>
        </p:nvSpPr>
        <p:spPr>
          <a:xfrm>
            <a:off x="5170229" y="4622787"/>
            <a:ext cx="272116" cy="26096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/>
              <a:t>3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559126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C3309-7735-4C44-AE2A-602906C9EF24}" type="slidenum">
              <a:rPr lang="ko-KR" altLang="en-US" smtClean="0"/>
              <a:t>16</a:t>
            </a:fld>
            <a:endParaRPr lang="ko-KR" altLang="en-US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/>
          </p:nvPr>
        </p:nvGraphicFramePr>
        <p:xfrm>
          <a:off x="191809" y="873434"/>
          <a:ext cx="8778770" cy="55800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7787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4699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>
                          <a:ln>
                            <a:noFill/>
                          </a:ln>
                        </a:rPr>
                        <a:t>Dream</a:t>
                      </a:r>
                      <a:r>
                        <a:rPr lang="en-US" altLang="ko-KR" baseline="0" dirty="0" smtClean="0">
                          <a:ln>
                            <a:noFill/>
                          </a:ln>
                        </a:rPr>
                        <a:t> PATH </a:t>
                      </a:r>
                      <a:r>
                        <a:rPr lang="ko-KR" altLang="en-US" baseline="0" dirty="0" smtClean="0">
                          <a:ln>
                            <a:noFill/>
                          </a:ln>
                        </a:rPr>
                        <a:t>활용방법 </a:t>
                      </a:r>
                      <a:r>
                        <a:rPr lang="en-US" altLang="ko-KR" baseline="0" dirty="0" smtClean="0">
                          <a:ln>
                            <a:noFill/>
                          </a:ln>
                        </a:rPr>
                        <a:t>- </a:t>
                      </a:r>
                      <a:r>
                        <a:rPr lang="ko-KR" altLang="en-US" baseline="0" dirty="0" smtClean="0">
                          <a:ln>
                            <a:noFill/>
                          </a:ln>
                        </a:rPr>
                        <a:t>포트폴리오</a:t>
                      </a:r>
                      <a:endParaRPr lang="ko-KR" altLang="en-US" dirty="0">
                        <a:ln>
                          <a:noFill/>
                        </a:ln>
                      </a:endParaRPr>
                    </a:p>
                  </a:txBody>
                  <a:tcPr marL="108000" marT="720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33006">
                <a:tc>
                  <a:txBody>
                    <a:bodyPr/>
                    <a:lstStyle/>
                    <a:p>
                      <a:pPr marL="0" indent="0" latinLnBrk="1">
                        <a:lnSpc>
                          <a:spcPct val="150000"/>
                        </a:lnSpc>
                        <a:buFontTx/>
                        <a:buNone/>
                      </a:pPr>
                      <a:endParaRPr lang="ko-KR" altLang="en-US" dirty="0">
                        <a:ln>
                          <a:noFill/>
                        </a:ln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0" name="TextBox 39"/>
          <p:cNvSpPr txBox="1"/>
          <p:nvPr/>
        </p:nvSpPr>
        <p:spPr>
          <a:xfrm>
            <a:off x="332586" y="5682410"/>
            <a:ext cx="4186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 err="1" smtClean="0"/>
              <a:t>Mypage</a:t>
            </a:r>
            <a:r>
              <a:rPr lang="en-US" altLang="ko-KR" sz="1600" b="1" dirty="0" smtClean="0"/>
              <a:t> -&gt; </a:t>
            </a:r>
            <a:r>
              <a:rPr lang="ko-KR" altLang="en-US" sz="1600" b="1" dirty="0" smtClean="0"/>
              <a:t>포트폴리오 </a:t>
            </a:r>
            <a:r>
              <a:rPr lang="en-US" altLang="ko-KR" sz="1600" b="1" dirty="0" smtClean="0"/>
              <a:t>-&gt; </a:t>
            </a:r>
            <a:r>
              <a:rPr lang="ko-KR" altLang="en-US" sz="1600" b="1" dirty="0" err="1" smtClean="0"/>
              <a:t>나의자기소개서</a:t>
            </a:r>
            <a:endParaRPr lang="ko-KR" altLang="en-US" sz="1600" b="1" dirty="0"/>
          </a:p>
        </p:txBody>
      </p:sp>
      <p:sp>
        <p:nvSpPr>
          <p:cNvPr id="41" name="TextBox 40"/>
          <p:cNvSpPr txBox="1"/>
          <p:nvPr/>
        </p:nvSpPr>
        <p:spPr>
          <a:xfrm>
            <a:off x="332586" y="6111203"/>
            <a:ext cx="41360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 smtClean="0"/>
              <a:t>Home -&gt; </a:t>
            </a:r>
            <a:r>
              <a:rPr lang="ko-KR" altLang="en-US" sz="1600" b="1" dirty="0" smtClean="0"/>
              <a:t>취업정보 </a:t>
            </a:r>
            <a:r>
              <a:rPr lang="en-US" altLang="ko-KR" sz="1600" b="1" dirty="0" smtClean="0"/>
              <a:t>-&gt; </a:t>
            </a:r>
            <a:r>
              <a:rPr lang="ko-KR" altLang="en-US" sz="1600" b="1" dirty="0" smtClean="0"/>
              <a:t>면접 </a:t>
            </a:r>
            <a:r>
              <a:rPr lang="en-US" altLang="ko-KR" sz="1600" b="1" dirty="0" smtClean="0"/>
              <a:t>or AI</a:t>
            </a:r>
            <a:r>
              <a:rPr lang="ko-KR" altLang="en-US" sz="1600" b="1" dirty="0" smtClean="0"/>
              <a:t>역량평가</a:t>
            </a:r>
            <a:endParaRPr lang="ko-KR" altLang="en-US" sz="1600" b="1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7793" y="2034310"/>
            <a:ext cx="5159829" cy="2952042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403" y="1589416"/>
            <a:ext cx="4901213" cy="2086845"/>
          </a:xfrm>
          <a:prstGeom prst="rect">
            <a:avLst/>
          </a:prstGeom>
        </p:spPr>
      </p:pic>
      <p:sp>
        <p:nvSpPr>
          <p:cNvPr id="43" name="모서리가 둥근 직사각형 42"/>
          <p:cNvSpPr/>
          <p:nvPr/>
        </p:nvSpPr>
        <p:spPr>
          <a:xfrm>
            <a:off x="4581194" y="3464230"/>
            <a:ext cx="701166" cy="171434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타원 6"/>
          <p:cNvSpPr/>
          <p:nvPr/>
        </p:nvSpPr>
        <p:spPr>
          <a:xfrm>
            <a:off x="7065624" y="3510331"/>
            <a:ext cx="367393" cy="333881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타원 46"/>
          <p:cNvSpPr/>
          <p:nvPr/>
        </p:nvSpPr>
        <p:spPr>
          <a:xfrm>
            <a:off x="7065623" y="3851259"/>
            <a:ext cx="367393" cy="333881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3" name="TextBox 82"/>
          <p:cNvSpPr txBox="1"/>
          <p:nvPr/>
        </p:nvSpPr>
        <p:spPr>
          <a:xfrm>
            <a:off x="5988084" y="3482668"/>
            <a:ext cx="10775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 smtClean="0"/>
              <a:t>나의 계획</a:t>
            </a:r>
            <a:endParaRPr lang="ko-KR" altLang="en-US" sz="1600" b="1" dirty="0"/>
          </a:p>
        </p:txBody>
      </p:sp>
      <p:sp>
        <p:nvSpPr>
          <p:cNvPr id="84" name="TextBox 83"/>
          <p:cNvSpPr txBox="1"/>
          <p:nvPr/>
        </p:nvSpPr>
        <p:spPr>
          <a:xfrm>
            <a:off x="7461574" y="3887440"/>
            <a:ext cx="10775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 smtClean="0"/>
              <a:t>나의 활동</a:t>
            </a:r>
            <a:endParaRPr lang="ko-KR" altLang="en-US" sz="1600" b="1" dirty="0"/>
          </a:p>
        </p:txBody>
      </p:sp>
      <p:cxnSp>
        <p:nvCxnSpPr>
          <p:cNvPr id="11" name="직선 연결선 10"/>
          <p:cNvCxnSpPr/>
          <p:nvPr/>
        </p:nvCxnSpPr>
        <p:spPr>
          <a:xfrm>
            <a:off x="5964900" y="3788135"/>
            <a:ext cx="1077539" cy="0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직선 연결선 84"/>
          <p:cNvCxnSpPr/>
          <p:nvPr/>
        </p:nvCxnSpPr>
        <p:spPr>
          <a:xfrm>
            <a:off x="7461574" y="4185140"/>
            <a:ext cx="1077539" cy="0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9554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294967295"/>
          </p:nvPr>
        </p:nvSpPr>
        <p:spPr>
          <a:xfrm>
            <a:off x="7086600" y="6356350"/>
            <a:ext cx="2057400" cy="365125"/>
          </a:xfrm>
        </p:spPr>
        <p:txBody>
          <a:bodyPr/>
          <a:lstStyle/>
          <a:p>
            <a:pPr>
              <a:defRPr/>
            </a:pPr>
            <a:fld id="{1A270E71-8CCB-4BF9-854B-43383715F3C7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13" name="표 12"/>
          <p:cNvGraphicFramePr>
            <a:graphicFrameLocks noGrp="1"/>
          </p:cNvGraphicFramePr>
          <p:nvPr>
            <p:extLst/>
          </p:nvPr>
        </p:nvGraphicFramePr>
        <p:xfrm>
          <a:off x="170314" y="776350"/>
          <a:ext cx="8778770" cy="55800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7787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4699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mtClean="0">
                          <a:ln>
                            <a:noFill/>
                          </a:ln>
                        </a:rPr>
                        <a:t>Dream</a:t>
                      </a:r>
                      <a:r>
                        <a:rPr lang="en-US" altLang="ko-KR" baseline="0" smtClean="0">
                          <a:ln>
                            <a:noFill/>
                          </a:ln>
                        </a:rPr>
                        <a:t> PATH </a:t>
                      </a:r>
                      <a:r>
                        <a:rPr lang="ko-KR" altLang="en-US" baseline="0" smtClean="0">
                          <a:ln>
                            <a:noFill/>
                          </a:ln>
                        </a:rPr>
                        <a:t>비교과프로그램 등록 </a:t>
                      </a:r>
                      <a:endParaRPr lang="ko-KR" altLang="en-US" dirty="0">
                        <a:ln>
                          <a:noFill/>
                        </a:ln>
                      </a:endParaRPr>
                    </a:p>
                  </a:txBody>
                  <a:tcPr marL="108000" marT="720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33006">
                <a:tc>
                  <a:txBody>
                    <a:bodyPr/>
                    <a:lstStyle/>
                    <a:p>
                      <a:pPr marL="285750" indent="-285750" latinLnBrk="1">
                        <a:lnSpc>
                          <a:spcPct val="150000"/>
                        </a:lnSpc>
                        <a:buFontTx/>
                        <a:buChar char="-"/>
                      </a:pPr>
                      <a:endParaRPr lang="en-US" altLang="ko-KR" dirty="0" smtClean="0">
                        <a:ln>
                          <a:noFill/>
                        </a:ln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341" y="1379913"/>
            <a:ext cx="6336880" cy="4771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743026" y="1344234"/>
            <a:ext cx="2126653" cy="3873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975" indent="-180975">
              <a:lnSpc>
                <a:spcPct val="130000"/>
              </a:lnSpc>
              <a:defRPr/>
            </a:pP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1. </a:t>
            </a:r>
            <a:r>
              <a:rPr lang="ko-KR" altLang="en-US" sz="900" b="1" dirty="0" smtClean="0">
                <a:latin typeface="나눔고딕" pitchFamily="50" charset="-127"/>
                <a:ea typeface="나눔고딕" pitchFamily="50" charset="-127"/>
              </a:rPr>
              <a:t>운영계획서 검색</a:t>
            </a:r>
            <a:endParaRPr lang="en-US" altLang="ko-KR" sz="9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80975" indent="-952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ko-KR" altLang="en-US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영역</a:t>
            </a:r>
            <a:r>
              <a:rPr lang="en-US" altLang="ko-KR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프로그램 유형</a:t>
            </a:r>
            <a:r>
              <a:rPr lang="en-US" altLang="ko-KR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세부분류</a:t>
            </a:r>
            <a:r>
              <a:rPr lang="en-US" altLang="ko-KR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담당부서</a:t>
            </a:r>
            <a:r>
              <a:rPr lang="en-US" altLang="ko-KR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학과</a:t>
            </a:r>
            <a:r>
              <a:rPr lang="en-US" altLang="ko-KR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9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시행년도</a:t>
            </a:r>
            <a:r>
              <a:rPr lang="en-US" altLang="ko-KR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등록일</a:t>
            </a:r>
            <a:r>
              <a:rPr lang="en-US" altLang="ko-KR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핵심역량</a:t>
            </a:r>
            <a:r>
              <a:rPr lang="en-US" altLang="ko-KR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직무역량</a:t>
            </a:r>
            <a:r>
              <a:rPr lang="en-US" altLang="ko-KR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키워드</a:t>
            </a:r>
            <a:r>
              <a:rPr lang="en-US" altLang="ko-KR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9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프로그램계획명</a:t>
            </a:r>
            <a:r>
              <a:rPr lang="ko-KR" altLang="en-US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등</a:t>
            </a:r>
            <a:r>
              <a:rPr lang="en-US" altLang="ko-KR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r>
              <a:rPr lang="ko-KR" altLang="en-US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로 검색한다</a:t>
            </a:r>
            <a:r>
              <a:rPr lang="en-US" altLang="ko-KR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.</a:t>
            </a:r>
            <a:endParaRPr lang="en-US" altLang="ko-KR" sz="9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8572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9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80975" indent="-1809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9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2. </a:t>
            </a:r>
            <a:r>
              <a:rPr lang="ko-KR" altLang="en-US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운영계획서 등록</a:t>
            </a:r>
            <a:endParaRPr lang="en-US" altLang="ko-KR" sz="9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80975" indent="-952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ko-KR" altLang="en-US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버튼 클릭 시 운영계획서 등록 화면으로 이동한다</a:t>
            </a:r>
            <a:r>
              <a:rPr lang="en-US" altLang="ko-KR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                       (</a:t>
            </a:r>
            <a:r>
              <a:rPr lang="ko-KR" altLang="en-US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등록 방법은 다음 </a:t>
            </a:r>
            <a:r>
              <a:rPr lang="ko-KR" altLang="en-US" sz="90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슬라이드에서</a:t>
            </a:r>
            <a:r>
              <a:rPr lang="en-US" altLang="ko-KR" sz="90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  <a:p>
            <a:pPr marL="180975" indent="-952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ko-KR" altLang="en-US" sz="900" b="1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운영계획명은 </a:t>
            </a:r>
            <a:r>
              <a:rPr lang="en-US" altLang="ko-KR" sz="900" b="1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“</a:t>
            </a:r>
            <a:r>
              <a:rPr lang="ko-KR" altLang="en-US" sz="900" b="1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단과대학명 진로개발프로그램</a:t>
            </a:r>
            <a:r>
              <a:rPr lang="en-US" altLang="ko-KR" sz="900" b="1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” </a:t>
            </a:r>
            <a:r>
              <a:rPr lang="ko-KR" altLang="en-US" sz="900" b="1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으로만 등록</a:t>
            </a:r>
            <a:endParaRPr lang="en-US" altLang="ko-KR" sz="900" b="1" dirty="0" smtClean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8572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9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80975" indent="-1809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3. </a:t>
            </a:r>
            <a:r>
              <a:rPr lang="ko-KR" altLang="en-US" sz="9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운영계획서 </a:t>
            </a:r>
            <a:r>
              <a:rPr lang="ko-KR" altLang="en-US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조회 및 수정</a:t>
            </a:r>
            <a:endParaRPr lang="en-US" altLang="ko-KR" sz="9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80975" indent="-952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ko-KR" altLang="en-US" sz="9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프로그램계획명</a:t>
            </a:r>
            <a:r>
              <a:rPr lang="ko-KR" altLang="en-US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클릭 시 운영계획서 상세화면으로 이동한다</a:t>
            </a:r>
            <a:r>
              <a:rPr lang="en-US" altLang="ko-KR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 marL="8572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9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80975" indent="-1809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4</a:t>
            </a:r>
            <a:r>
              <a:rPr lang="en-US" altLang="ko-KR" sz="900" b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900" b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프로그램 </a:t>
            </a:r>
            <a:r>
              <a:rPr lang="ko-KR" altLang="en-US" sz="9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등록</a:t>
            </a:r>
            <a:endParaRPr lang="en-US" altLang="ko-KR" sz="9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80975" indent="-952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버튼 클릭 시 선택한 운영계획서의 프로그램 등록화면으로 </a:t>
            </a:r>
            <a:r>
              <a:rPr lang="ko-KR" altLang="en-US" sz="900">
                <a:latin typeface="나눔고딕" panose="020D0604000000000000" pitchFamily="50" charset="-127"/>
                <a:ea typeface="나눔고딕" panose="020D0604000000000000" pitchFamily="50" charset="-127"/>
              </a:rPr>
              <a:t>이동한다</a:t>
            </a:r>
            <a:r>
              <a:rPr lang="en-US" altLang="ko-KR" sz="90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 marL="180975" indent="-952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altLang="ko-KR" sz="90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80975" indent="-952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altLang="ko-KR" sz="900" b="1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“</a:t>
            </a:r>
            <a:r>
              <a:rPr lang="ko-KR" altLang="en-US" sz="900" b="1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세부내용은 </a:t>
            </a:r>
            <a:r>
              <a:rPr lang="en-US" altLang="ko-KR" sz="900" b="1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3</a:t>
            </a:r>
            <a:r>
              <a:rPr lang="ko-KR" altLang="en-US" sz="900" b="1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월 </a:t>
            </a:r>
            <a:r>
              <a:rPr lang="en-US" altLang="ko-KR" sz="900" b="1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</a:t>
            </a:r>
            <a:r>
              <a:rPr lang="ko-KR" altLang="en-US" sz="900" b="1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일자로 다시 배포합니다</a:t>
            </a:r>
            <a:r>
              <a:rPr lang="en-US" altLang="ko-KR" sz="900" b="1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＂</a:t>
            </a:r>
            <a:endParaRPr lang="en-US" altLang="ko-KR" sz="900" b="1" dirty="0" smtClean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80975" indent="-952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altLang="ko-KR" sz="9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80975" indent="-952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altLang="ko-KR" sz="9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80975" indent="-952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altLang="ko-KR" sz="9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95983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294967295"/>
          </p:nvPr>
        </p:nvSpPr>
        <p:spPr>
          <a:xfrm>
            <a:off x="7086600" y="6356350"/>
            <a:ext cx="2057400" cy="365125"/>
          </a:xfrm>
        </p:spPr>
        <p:txBody>
          <a:bodyPr/>
          <a:lstStyle/>
          <a:p>
            <a:pPr>
              <a:defRPr/>
            </a:pPr>
            <a:fld id="{1A270E71-8CCB-4BF9-854B-43383715F3C7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6708149"/>
              </p:ext>
            </p:extLst>
          </p:nvPr>
        </p:nvGraphicFramePr>
        <p:xfrm>
          <a:off x="170314" y="776350"/>
          <a:ext cx="8778770" cy="55800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7787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4699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mtClean="0">
                          <a:ln>
                            <a:noFill/>
                          </a:ln>
                        </a:rPr>
                        <a:t>Dream</a:t>
                      </a:r>
                      <a:r>
                        <a:rPr lang="en-US" altLang="ko-KR" baseline="0" smtClean="0">
                          <a:ln>
                            <a:noFill/>
                          </a:ln>
                        </a:rPr>
                        <a:t> PATH </a:t>
                      </a:r>
                      <a:r>
                        <a:rPr lang="ko-KR" altLang="en-US" baseline="0" smtClean="0">
                          <a:ln>
                            <a:noFill/>
                          </a:ln>
                        </a:rPr>
                        <a:t>비교과프로그램 등록 및 마일리지 지급</a:t>
                      </a:r>
                      <a:endParaRPr lang="ko-KR" altLang="en-US" dirty="0">
                        <a:ln>
                          <a:noFill/>
                        </a:ln>
                      </a:endParaRPr>
                    </a:p>
                  </a:txBody>
                  <a:tcPr marL="108000" marT="720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33006">
                <a:tc>
                  <a:txBody>
                    <a:bodyPr/>
                    <a:lstStyle/>
                    <a:p>
                      <a:pPr marL="285750" indent="-285750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학과에서 실시하는 모든 프로그램은 마일리지 </a:t>
                      </a:r>
                      <a:r>
                        <a:rPr lang="en-US" altLang="ko-KR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lang="ko-KR" altLang="en-US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점</a:t>
                      </a:r>
                      <a:endParaRPr lang="en-US" altLang="ko-KR" smtClean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마일리지</a:t>
                      </a:r>
                      <a:r>
                        <a:rPr lang="ko-KR" altLang="en-US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 누적과 동시에 장학금과 연결</a:t>
                      </a:r>
                      <a:endParaRPr lang="en-US" altLang="ko-KR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    </a:t>
                      </a:r>
                      <a:r>
                        <a:rPr lang="en-US" altLang="ko-KR" sz="160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(1) </a:t>
                      </a:r>
                      <a:r>
                        <a:rPr lang="ko-KR" altLang="en-US" sz="160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동국인재육성장학 </a:t>
                      </a:r>
                      <a:r>
                        <a:rPr lang="en-US" altLang="ko-KR" sz="160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ko-KR" altLang="en-US" sz="160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저소득 학생들의 학업성취와 역량개발을 독려하기 위한 제도</a:t>
                      </a:r>
                      <a:endParaRPr lang="en-US" altLang="ko-KR" sz="160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60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                                 : </a:t>
                      </a:r>
                      <a:r>
                        <a:rPr lang="ko-KR" altLang="en-US" sz="160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성적 </a:t>
                      </a:r>
                      <a:r>
                        <a:rPr lang="en-US" altLang="ko-KR" sz="160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50% + </a:t>
                      </a:r>
                      <a:r>
                        <a:rPr lang="ko-KR" altLang="en-US" sz="160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비교과프로그램 참여</a:t>
                      </a:r>
                      <a:r>
                        <a:rPr lang="en-US" altLang="ko-KR" sz="160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(70</a:t>
                      </a:r>
                      <a:r>
                        <a:rPr lang="ko-KR" altLang="en-US" sz="160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점</a:t>
                      </a:r>
                      <a:r>
                        <a:rPr lang="en-US" altLang="ko-KR" sz="160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ko-KR" altLang="en-US" sz="160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160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30% + </a:t>
                      </a:r>
                      <a:r>
                        <a:rPr lang="ko-KR" altLang="en-US" sz="160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가정형편 </a:t>
                      </a:r>
                      <a:r>
                        <a:rPr lang="en-US" altLang="ko-KR" sz="160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20%</a:t>
                      </a:r>
                    </a:p>
                    <a:p>
                      <a:pPr marL="0" indent="0" latinLnBrk="1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60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                                 : </a:t>
                      </a:r>
                      <a:r>
                        <a:rPr lang="ko-KR" altLang="en-US" sz="160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총</a:t>
                      </a:r>
                      <a:r>
                        <a:rPr lang="en-US" altLang="ko-KR" sz="160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160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회 장학지급</a:t>
                      </a:r>
                      <a:r>
                        <a:rPr lang="en-US" altLang="ko-KR" sz="160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(1</a:t>
                      </a:r>
                      <a:r>
                        <a:rPr lang="ko-KR" altLang="en-US" sz="160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차 </a:t>
                      </a:r>
                      <a:r>
                        <a:rPr lang="en-US" altLang="ko-KR" sz="160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: 1.1 ~ 6.30, 2</a:t>
                      </a:r>
                      <a:r>
                        <a:rPr lang="ko-KR" altLang="en-US" sz="160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차 </a:t>
                      </a:r>
                      <a:r>
                        <a:rPr lang="en-US" altLang="ko-KR" sz="160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7.1 ~ 12.31</a:t>
                      </a:r>
                      <a:r>
                        <a:rPr lang="ko-KR" altLang="en-US" sz="160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 기준</a:t>
                      </a:r>
                      <a:r>
                        <a:rPr lang="en-US" altLang="ko-KR" sz="160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  <a:p>
                      <a:pPr marL="0" indent="0" latinLnBrk="1">
                        <a:lnSpc>
                          <a:spcPct val="150000"/>
                        </a:lnSpc>
                        <a:buFontTx/>
                        <a:buNone/>
                      </a:pPr>
                      <a:endParaRPr lang="en-US" altLang="ko-KR" sz="160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60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     (2) Dream PATH </a:t>
                      </a:r>
                      <a:r>
                        <a:rPr lang="ko-KR" altLang="en-US" sz="160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마일리지 장학 </a:t>
                      </a:r>
                      <a:r>
                        <a:rPr lang="en-US" altLang="ko-KR" sz="160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ko-KR" altLang="en-US" sz="160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비교과프로그램 참여 후 마일리지 누적점수에 따라 장학</a:t>
                      </a:r>
                      <a:endParaRPr lang="en-US" altLang="ko-KR" sz="160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60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                                 : </a:t>
                      </a:r>
                      <a:r>
                        <a:rPr lang="ko-KR" altLang="en-US" sz="160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학년별 누적점수 확인 후 장학금이 지급</a:t>
                      </a:r>
                      <a:endParaRPr lang="en-US" altLang="ko-KR" sz="160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60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                                 : 1.1 ~ 11.30 </a:t>
                      </a:r>
                      <a:r>
                        <a:rPr lang="ko-KR" altLang="en-US" sz="160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기준 누적된 마일리지 점수 기준</a:t>
                      </a:r>
                      <a:endParaRPr lang="en-US" altLang="ko-KR" sz="160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60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     </a:t>
                      </a:r>
                      <a:endParaRPr lang="en-US" altLang="ko-KR" sz="1600" dirty="0" smtClean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8682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C3309-7735-4C44-AE2A-602906C9EF24}" type="slidenum">
              <a:rPr lang="ko-KR" altLang="en-US" smtClean="0"/>
              <a:t>19</a:t>
            </a:fld>
            <a:endParaRPr lang="ko-KR" altLang="en-US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8378660"/>
              </p:ext>
            </p:extLst>
          </p:nvPr>
        </p:nvGraphicFramePr>
        <p:xfrm>
          <a:off x="273628" y="846800"/>
          <a:ext cx="8454736" cy="538750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54925">
                  <a:extLst>
                    <a:ext uri="{9D8B030D-6E8A-4147-A177-3AD203B41FA5}">
                      <a16:colId xmlns:a16="http://schemas.microsoft.com/office/drawing/2014/main" val="3592491274"/>
                    </a:ext>
                  </a:extLst>
                </a:gridCol>
                <a:gridCol w="4530436">
                  <a:extLst>
                    <a:ext uri="{9D8B030D-6E8A-4147-A177-3AD203B41FA5}">
                      <a16:colId xmlns:a16="http://schemas.microsoft.com/office/drawing/2014/main" val="1936116488"/>
                    </a:ext>
                  </a:extLst>
                </a:gridCol>
                <a:gridCol w="856211">
                  <a:extLst>
                    <a:ext uri="{9D8B030D-6E8A-4147-A177-3AD203B41FA5}">
                      <a16:colId xmlns:a16="http://schemas.microsoft.com/office/drawing/2014/main" val="4219160908"/>
                    </a:ext>
                  </a:extLst>
                </a:gridCol>
                <a:gridCol w="800502">
                  <a:extLst>
                    <a:ext uri="{9D8B030D-6E8A-4147-A177-3AD203B41FA5}">
                      <a16:colId xmlns:a16="http://schemas.microsoft.com/office/drawing/2014/main" val="1349840280"/>
                    </a:ext>
                  </a:extLst>
                </a:gridCol>
                <a:gridCol w="612662">
                  <a:extLst>
                    <a:ext uri="{9D8B030D-6E8A-4147-A177-3AD203B41FA5}">
                      <a16:colId xmlns:a16="http://schemas.microsoft.com/office/drawing/2014/main" val="3904455154"/>
                    </a:ext>
                  </a:extLst>
                </a:gridCol>
              </a:tblGrid>
              <a:tr h="292251"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프로그램명</a:t>
                      </a:r>
                      <a:endParaRPr lang="ko-KR" altLang="en-US" sz="800" b="1" i="0" u="none" strike="noStrike">
                        <a:solidFill>
                          <a:srgbClr val="FFFFFF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프로그램 목적 및 내용</a:t>
                      </a:r>
                      <a:endParaRPr lang="ko-KR" altLang="en-US" sz="800" b="1" i="0" u="none" strike="noStrike">
                        <a:solidFill>
                          <a:srgbClr val="FFFFFF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프로그램 분류</a:t>
                      </a:r>
                      <a:endParaRPr lang="ko-KR" altLang="en-US" sz="800" b="1" i="0" u="none" strike="noStrike">
                        <a:solidFill>
                          <a:srgbClr val="FFFFFF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교육기간</a:t>
                      </a:r>
                      <a:endParaRPr lang="ko-KR" altLang="en-US" sz="800" b="1" i="0" u="none" strike="noStrike">
                        <a:solidFill>
                          <a:srgbClr val="FFFFFF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대표학년</a:t>
                      </a:r>
                      <a:endParaRPr lang="ko-KR" altLang="en-US" sz="800" b="1" i="0" u="none" strike="noStrike">
                        <a:solidFill>
                          <a:srgbClr val="FFFFFF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1202241"/>
                  </a:ext>
                </a:extLst>
              </a:tr>
              <a:tr h="259779"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A-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스쿨 프로그램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인문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·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사회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·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예술 분야 학생들의 인성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·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감성 소양 교육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실전 캠프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융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·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복합교육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현장체험 교육 지원을 통한 사회수요창출형 인문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·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사회 융합 리더 양성에 기여 프로그램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캠프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15~30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 이내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2~4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9808940"/>
                  </a:ext>
                </a:extLst>
              </a:tr>
              <a:tr h="265597"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sz="800" u="none" strike="noStrike">
                          <a:effectLst/>
                          <a:latin typeface="+mn-ea"/>
                          <a:ea typeface="+mn-ea"/>
                        </a:rPr>
                        <a:t>d.DAY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창업에 관심있는 일반학생과 학생창업기업 간 창업 정보 공유를 위한 네트워킹 프로그램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공모전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경진대회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1~4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2627355"/>
                  </a:ext>
                </a:extLst>
              </a:tr>
              <a:tr h="389668"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SW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경진대회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공모전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학술제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4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차 산업혁명시대가 요구하는 창의적인 사고와다양한 신기술과 지식을 지능적으로 융합할 수 있는 인력양성을 위한 교내외 경진대회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공모전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학술제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공모전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경진대회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1~7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일이내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1~4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6638856"/>
                  </a:ext>
                </a:extLst>
              </a:tr>
              <a:tr h="389668"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공학교육혁신센터 경진대회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전공 수업을 통해 습득한 지식을 문제해결의 도구인 프로젝트 개발 방식으로 구체화하는 과정을 체험하게 함으로써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현실 문제를 풀기 위한 종합적인 설계 및 프로젝트 개발 능력을 함양할 수 있는 기회 제공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공모전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경진대회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회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3~4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4183898"/>
                  </a:ext>
                </a:extLst>
              </a:tr>
              <a:tr h="259779"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글로벌 창업가 육성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우수 창업아이템 해외시장 도전을 위한 교육 및 해외시장 판로 개척과 해외기업 파트너십 강화를 위한 지원 프로그램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특강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1~4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950957"/>
                  </a:ext>
                </a:extLst>
              </a:tr>
              <a:tr h="259779"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다빈치프로그램 실전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공학계열 학생들에게 문제해결 능력을 길러주기 위해 기획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설계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제작하는 전 과정을 경험하게 함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캠프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45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시간이상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3~4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7116564"/>
                  </a:ext>
                </a:extLst>
              </a:tr>
              <a:tr h="259779"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사회수요창출형 특화교육 프로그램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기업 또는 지역기관과 협업하여  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4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차산업혁명 대비 신기술 수요 확대에 따른  비교과 교육 콘텐츠 구성 및프로그램 운영으로 재학생들의 취창업 역량을 강화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캠프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15~30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 이내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2~4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6021629"/>
                  </a:ext>
                </a:extLst>
              </a:tr>
              <a:tr h="178598"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창업경진대회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교내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·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외 창업 관련 경진대회 참가 지원 및 개최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공모전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경진대회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1~4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9206700"/>
                  </a:ext>
                </a:extLst>
              </a:tr>
              <a:tr h="259779"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창업동아리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신규 창업동아리 발굴 및 우수 학생창업기업 육성</a:t>
                      </a:r>
                      <a:b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</a:b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지원내용 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아이템개발비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사무공간 지원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창업대체학점 인정제 등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동아리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소모임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181~365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 이내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1~4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2738474"/>
                  </a:ext>
                </a:extLst>
              </a:tr>
              <a:tr h="178598"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창업멘토링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창업 분야별 외부 전문가 멘토링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법률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세무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지식재산권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경영 등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)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지원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멘토링 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튜터링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1~4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3904031"/>
                  </a:ext>
                </a:extLst>
              </a:tr>
              <a:tr h="178598"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창업문화프로그램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교내 창업문화 확산 및 청년 창업 활성화를 위한 프로그램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특강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1~4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3584961"/>
                  </a:ext>
                </a:extLst>
              </a:tr>
              <a:tr h="259779"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창업비교과 프로그램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단기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다양한 창업 관련 분야 지식 및 실무 역량 강화 교육</a:t>
                      </a:r>
                      <a:b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</a:b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사업계획서 작성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크라우드 펀딩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프라이싱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투자 등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특강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1~4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4239490"/>
                  </a:ext>
                </a:extLst>
              </a:tr>
              <a:tr h="259779"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창업비교과 프로그램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중장기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다양한 창업 관련 분야 지식 및 실무 역량 강화 교육</a:t>
                      </a:r>
                      <a:b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</a:b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사업계획서 작성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크라우드 펀딩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프라이싱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투자 등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특강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15~30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 이내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1~4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5008637"/>
                  </a:ext>
                </a:extLst>
              </a:tr>
              <a:tr h="178598"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창업전시회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교내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·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외 창업 관련 전시회 참가 지원 및 개최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공모전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경진대회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1~4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4139614"/>
                  </a:ext>
                </a:extLst>
              </a:tr>
              <a:tr h="178598"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창의문제해결 프로젝트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디자인 사고와 인간중심 문제해결 능력 배양을 위한 팀 기반 협력적 문제해결 과정 실습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동아리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소모임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30~120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 이내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3~4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2876384"/>
                  </a:ext>
                </a:extLst>
              </a:tr>
              <a:tr h="259779"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창의융합역량함양 프로그램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비판적 사고를 중심으로 개방적이고 유연하게 문제를 해결하기 위한 방법을 습득하기 위한 프로그램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특강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1~3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7640962"/>
                  </a:ext>
                </a:extLst>
              </a:tr>
              <a:tr h="389668"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캡스톤디자인 밸류업 프로그램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학기중 캡스톤디자인 교과목에서 산출된 과제 혹은 학생 개별적으로 갖고 있는 창의적인 아이디어를 발굴하여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방학기간동안 다양한 교육 및 개발 비용을 지원하여 콘텐츠의 완성도를 높이고 가치를 증대시키는 프로그램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공모전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경진대회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30~120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 이내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3~4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2498711"/>
                  </a:ext>
                </a:extLst>
              </a:tr>
              <a:tr h="259779"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현장체험 프로그램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학과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전공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)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관련 현장에 방문하여 전공에서 배운 이론적 지식이 실제 현장에서 어떤 식으로 발현되는지 간접경험 지원 프로그램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현장체험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1~3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5500707"/>
                  </a:ext>
                </a:extLst>
              </a:tr>
            </a:tbl>
          </a:graphicData>
        </a:graphic>
      </p:graphicFrame>
      <p:sp>
        <p:nvSpPr>
          <p:cNvPr id="4" name="직사각형 3"/>
          <p:cNvSpPr/>
          <p:nvPr/>
        </p:nvSpPr>
        <p:spPr>
          <a:xfrm>
            <a:off x="213722" y="163782"/>
            <a:ext cx="67132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b="1" smtClean="0"/>
              <a:t>창의융합역량 추천 비교과프로그램</a:t>
            </a:r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209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C3309-7735-4C44-AE2A-602906C9EF24}" type="slidenum">
              <a:rPr lang="ko-KR" altLang="en-US" smtClean="0"/>
              <a:t>20</a:t>
            </a:fld>
            <a:endParaRPr lang="ko-KR" altLang="en-US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7650882"/>
              </p:ext>
            </p:extLst>
          </p:nvPr>
        </p:nvGraphicFramePr>
        <p:xfrm>
          <a:off x="228427" y="803474"/>
          <a:ext cx="8649566" cy="538119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50744">
                  <a:extLst>
                    <a:ext uri="{9D8B030D-6E8A-4147-A177-3AD203B41FA5}">
                      <a16:colId xmlns:a16="http://schemas.microsoft.com/office/drawing/2014/main" val="3061869666"/>
                    </a:ext>
                  </a:extLst>
                </a:gridCol>
                <a:gridCol w="4921134">
                  <a:extLst>
                    <a:ext uri="{9D8B030D-6E8A-4147-A177-3AD203B41FA5}">
                      <a16:colId xmlns:a16="http://schemas.microsoft.com/office/drawing/2014/main" val="222957001"/>
                    </a:ext>
                  </a:extLst>
                </a:gridCol>
                <a:gridCol w="856211">
                  <a:extLst>
                    <a:ext uri="{9D8B030D-6E8A-4147-A177-3AD203B41FA5}">
                      <a16:colId xmlns:a16="http://schemas.microsoft.com/office/drawing/2014/main" val="3542103151"/>
                    </a:ext>
                  </a:extLst>
                </a:gridCol>
                <a:gridCol w="794697">
                  <a:extLst>
                    <a:ext uri="{9D8B030D-6E8A-4147-A177-3AD203B41FA5}">
                      <a16:colId xmlns:a16="http://schemas.microsoft.com/office/drawing/2014/main" val="2481180932"/>
                    </a:ext>
                  </a:extLst>
                </a:gridCol>
                <a:gridCol w="626780">
                  <a:extLst>
                    <a:ext uri="{9D8B030D-6E8A-4147-A177-3AD203B41FA5}">
                      <a16:colId xmlns:a16="http://schemas.microsoft.com/office/drawing/2014/main" val="3314512496"/>
                    </a:ext>
                  </a:extLst>
                </a:gridCol>
              </a:tblGrid>
              <a:tr h="281608"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프로그램명</a:t>
                      </a:r>
                      <a:endParaRPr lang="ko-KR" altLang="en-US" sz="800" b="1" i="0" u="none" strike="noStrike">
                        <a:solidFill>
                          <a:srgbClr val="FFFFFF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프로그램 목적 및 내용</a:t>
                      </a:r>
                      <a:endParaRPr lang="ko-KR" altLang="en-US" sz="800" b="1" i="0" u="none" strike="noStrike">
                        <a:solidFill>
                          <a:srgbClr val="FFFFFF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프로그램 분류</a:t>
                      </a:r>
                      <a:endParaRPr lang="ko-KR" altLang="en-US" sz="800" b="1" i="0" u="none" strike="noStrike">
                        <a:solidFill>
                          <a:srgbClr val="FFFFFF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교육기간</a:t>
                      </a:r>
                      <a:endParaRPr lang="ko-KR" altLang="en-US" sz="800" b="1" i="0" u="none" strike="noStrike">
                        <a:solidFill>
                          <a:srgbClr val="FFFFFF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대표학년</a:t>
                      </a:r>
                      <a:endParaRPr lang="ko-KR" altLang="en-US" sz="800" b="1" i="0" u="none" strike="noStrike">
                        <a:solidFill>
                          <a:srgbClr val="FFFFFF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6284313"/>
                  </a:ext>
                </a:extLst>
              </a:tr>
              <a:tr h="250318"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4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차산업 직무특강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4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차산업 분야의 현직자와 직무를 탐색하는 기회를 제공하여 우리대학 졸업생의 미래선도 분야 진출 확대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특강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3~4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4292082"/>
                  </a:ext>
                </a:extLst>
              </a:tr>
              <a:tr h="250318"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4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차산업혁명 인재양성 교육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비전공자를 위한 파이선 취업교육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전공자를 위한 심화과정 등 단계별 빅데이터 기반 교육 지원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특강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3~4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121045"/>
                  </a:ext>
                </a:extLst>
              </a:tr>
              <a:tr h="339218"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sz="800" u="none" strike="noStrike">
                          <a:effectLst/>
                          <a:latin typeface="+mn-ea"/>
                          <a:ea typeface="+mn-ea"/>
                        </a:rPr>
                        <a:t>Making Academy : Beginner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[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초급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]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메이커교육 활성화를 위한 체험실습 교육으로 코딩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, 3D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프린터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레이저 커팅기 등의 장비를 활용하여 관련 기술 역량 강화 및 제품 제작의 기회 제공  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특강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8935601"/>
                  </a:ext>
                </a:extLst>
              </a:tr>
              <a:tr h="250318"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sz="800" u="none" strike="noStrike">
                          <a:effectLst/>
                          <a:latin typeface="+mn-ea"/>
                          <a:ea typeface="+mn-ea"/>
                        </a:rPr>
                        <a:t>Making Academy : License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국가기술자격증인 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3D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프린터운용기능사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필기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실기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)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준비를 위한 프로그램으로 관련 직종 취업 및 창업 연계  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자격증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15~30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 이내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4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962267"/>
                  </a:ext>
                </a:extLst>
              </a:tr>
              <a:tr h="339218"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sz="800" u="none" strike="noStrike">
                          <a:effectLst/>
                          <a:latin typeface="+mn-ea"/>
                          <a:ea typeface="+mn-ea"/>
                        </a:rPr>
                        <a:t>Making Academy : Pro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[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중급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고급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]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메이커교육의 심화학습 형태로 장비 운용의 복합 교육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(2D+UV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등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)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을 통해 창업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취업을 직간접적으로 지원하고 창업연계의 접점을 확대할 수 있는 프로그램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특강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2~7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 이내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1317410"/>
                  </a:ext>
                </a:extLst>
              </a:tr>
              <a:tr h="504915"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sz="800" u="none" strike="noStrike">
                          <a:effectLst/>
                          <a:latin typeface="+mn-ea"/>
                          <a:ea typeface="+mn-ea"/>
                        </a:rPr>
                        <a:t>SKT  AI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커리큘럼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4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차 산업혁명 및 언택트 시대에 부합하는 사회수요창출형 창의적 인재양성을 목표로 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SKT e-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러닝 사이트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영상인식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추천기술에 대한 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AI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기술 분야별 교육 영상 등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)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및 동국대 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e-Class(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딥러닝 기술 및 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4IR&amp;5G, IoT, 6G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등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)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온라인 강의를 결합한 실무형 비교과 온라인 교육 과정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캠프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30~120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 이내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2~4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3609852"/>
                  </a:ext>
                </a:extLst>
              </a:tr>
              <a:tr h="339218"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sz="800" u="none" strike="noStrike">
                          <a:effectLst/>
                          <a:latin typeface="+mn-ea"/>
                          <a:ea typeface="+mn-ea"/>
                        </a:rPr>
                        <a:t>SUMMER SCHOOL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자율사물 혁신교육으로 프로그래밍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인공지능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로봇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&amp;ROS,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소프트웨어공학 관련 기초지식을 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MOOC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수업으로 진행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특강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5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일이내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2~4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293190"/>
                  </a:ext>
                </a:extLst>
              </a:tr>
              <a:tr h="375477"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sz="800" u="none" strike="noStrike">
                          <a:effectLst/>
                          <a:latin typeface="+mn-ea"/>
                          <a:ea typeface="+mn-ea"/>
                        </a:rPr>
                        <a:t>SW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융합캠프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SW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분야에 관심이 있는 재학생을 대상으로 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16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시간 이상 진행하여 프로그래밍 학습 능력 증진시키기 위한 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SW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융합캠프 프로그램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캠프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2~120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 이내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1~4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2706387"/>
                  </a:ext>
                </a:extLst>
              </a:tr>
              <a:tr h="375477"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SW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융합튜터링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멘토링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자율적인 협동 학습을 하는 프로그램으로서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담당교수의 추천을 받은 우수 학생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튜터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멘토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)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과튜티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멘티의 학습능력 상호향상을 돕는 프로그램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멘토링 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튜터링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1~180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 이내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1~4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1967882"/>
                  </a:ext>
                </a:extLst>
              </a:tr>
              <a:tr h="375477"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sz="800" u="none" strike="noStrike">
                          <a:effectLst/>
                          <a:latin typeface="+mn-ea"/>
                          <a:ea typeface="+mn-ea"/>
                        </a:rPr>
                        <a:t>SW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융합특강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SW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분야에 관심이 있는 재학생을 대상으로 각 분야별 전문가를 초청하여 진행하는 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SW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융합특강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특강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1~7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일이내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1~4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062977"/>
                  </a:ext>
                </a:extLst>
              </a:tr>
              <a:tr h="173520"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sz="800" u="none" strike="noStrike">
                          <a:effectLst/>
                          <a:latin typeface="+mn-ea"/>
                          <a:ea typeface="+mn-ea"/>
                        </a:rPr>
                        <a:t>SW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전공특강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SW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전공 재학생을 대상으로 프로그래밍 능력을 배양하여 취업률 향상을 목표로 하는 특강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특강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1~7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일이내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1~4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3372916"/>
                  </a:ext>
                </a:extLst>
              </a:tr>
              <a:tr h="173520"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다빈치프로그램 기초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공학관련 기초 프로그램 함양을 통해 설계에 대한 기초지식 습득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캠프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45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시간미만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1~2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2733669"/>
                  </a:ext>
                </a:extLst>
              </a:tr>
              <a:tr h="173520"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디지털역량함양 프로그램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디지털 전화에 따른 정보와 데이터를 활용할 수 있는 방법을 습득하기 위한 프로그램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특강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1~3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1320224"/>
                  </a:ext>
                </a:extLst>
              </a:tr>
              <a:tr h="339218"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리터러시 워크숍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정보 및 데이터 분석 활용을 위한 특강</a:t>
                      </a:r>
                      <a:b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</a:b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디지털 역량 강화를 위한 특강 및 진단 제공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특강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1~2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3593993"/>
                  </a:ext>
                </a:extLst>
              </a:tr>
              <a:tr h="250318"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빅데이터기반 사회진출 지원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현직자 라이브 취업멘토링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현직자가 남긴 회사 리뷰 등 현직자 기반 취업플랫폼 서비스 제공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특강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3~4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800040"/>
                  </a:ext>
                </a:extLst>
              </a:tr>
              <a:tr h="250318"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온라인 콘텐츠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대기업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공기업 취업정보 제공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, AI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면접 연습 등 셀프스터디를 위한 온라인 취업플랫폼 서비스 제공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특강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3~4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4687229"/>
                  </a:ext>
                </a:extLst>
              </a:tr>
              <a:tr h="339218"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중앙도서관 정보활용교육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중앙도서관에서 구독하고 있는 학술 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DB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소개 및 이용 안내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학술정보를 올바른 방법으로 습득하고 활용하는 방법에 대한 교육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특강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07" marR="6907" marT="6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3692294"/>
                  </a:ext>
                </a:extLst>
              </a:tr>
            </a:tbl>
          </a:graphicData>
        </a:graphic>
      </p:graphicFrame>
      <p:sp>
        <p:nvSpPr>
          <p:cNvPr id="4" name="직사각형 3"/>
          <p:cNvSpPr/>
          <p:nvPr/>
        </p:nvSpPr>
        <p:spPr>
          <a:xfrm>
            <a:off x="213722" y="163782"/>
            <a:ext cx="67132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b="1" smtClean="0"/>
              <a:t>디지털역량 추천 비교과프로그램</a:t>
            </a:r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2023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C3309-7735-4C44-AE2A-602906C9EF24}" type="slidenum">
              <a:rPr lang="ko-KR" altLang="en-US" smtClean="0"/>
              <a:t>21</a:t>
            </a:fld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213722" y="163782"/>
            <a:ext cx="67132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b="1" smtClean="0"/>
              <a:t>소통협력역량 추천 비교과프로그램</a:t>
            </a:r>
            <a:endParaRPr lang="ko-KR" altLang="en-US" dirty="0">
              <a:solidFill>
                <a:prstClr val="black"/>
              </a:solidFill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1283348"/>
              </p:ext>
            </p:extLst>
          </p:nvPr>
        </p:nvGraphicFramePr>
        <p:xfrm>
          <a:off x="213722" y="939223"/>
          <a:ext cx="8655958" cy="415648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90387">
                  <a:extLst>
                    <a:ext uri="{9D8B030D-6E8A-4147-A177-3AD203B41FA5}">
                      <a16:colId xmlns:a16="http://schemas.microsoft.com/office/drawing/2014/main" val="1534973665"/>
                    </a:ext>
                  </a:extLst>
                </a:gridCol>
                <a:gridCol w="4746567">
                  <a:extLst>
                    <a:ext uri="{9D8B030D-6E8A-4147-A177-3AD203B41FA5}">
                      <a16:colId xmlns:a16="http://schemas.microsoft.com/office/drawing/2014/main" val="437276129"/>
                    </a:ext>
                  </a:extLst>
                </a:gridCol>
                <a:gridCol w="872837">
                  <a:extLst>
                    <a:ext uri="{9D8B030D-6E8A-4147-A177-3AD203B41FA5}">
                      <a16:colId xmlns:a16="http://schemas.microsoft.com/office/drawing/2014/main" val="1691025556"/>
                    </a:ext>
                  </a:extLst>
                </a:gridCol>
                <a:gridCol w="918924">
                  <a:extLst>
                    <a:ext uri="{9D8B030D-6E8A-4147-A177-3AD203B41FA5}">
                      <a16:colId xmlns:a16="http://schemas.microsoft.com/office/drawing/2014/main" val="3275739431"/>
                    </a:ext>
                  </a:extLst>
                </a:gridCol>
                <a:gridCol w="627243">
                  <a:extLst>
                    <a:ext uri="{9D8B030D-6E8A-4147-A177-3AD203B41FA5}">
                      <a16:colId xmlns:a16="http://schemas.microsoft.com/office/drawing/2014/main" val="330579259"/>
                    </a:ext>
                  </a:extLst>
                </a:gridCol>
              </a:tblGrid>
              <a:tr h="328396">
                <a:tc>
                  <a:txBody>
                    <a:bodyPr/>
                    <a:lstStyle/>
                    <a:p>
                      <a:pPr algn="ctr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프로그램명</a:t>
                      </a:r>
                      <a:endParaRPr lang="ko-KR" altLang="en-US" sz="800" b="1" i="0" u="none" strike="noStrike">
                        <a:solidFill>
                          <a:srgbClr val="FFFFFF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프로그램 목적 및 내용</a:t>
                      </a:r>
                      <a:endParaRPr lang="ko-KR" altLang="en-US" sz="800" b="1" i="0" u="none" strike="noStrike">
                        <a:solidFill>
                          <a:srgbClr val="FFFFFF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프로그램 분류</a:t>
                      </a:r>
                      <a:endParaRPr lang="ko-KR" altLang="en-US" sz="800" b="1" i="0" u="none" strike="noStrike">
                        <a:solidFill>
                          <a:srgbClr val="FFFFFF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교육기간</a:t>
                      </a:r>
                      <a:endParaRPr lang="ko-KR" altLang="en-US" sz="800" b="1" i="0" u="none" strike="noStrike">
                        <a:solidFill>
                          <a:srgbClr val="FFFFFF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대표학년</a:t>
                      </a:r>
                      <a:endParaRPr lang="ko-KR" altLang="en-US" sz="800" b="1" i="0" u="none" strike="noStrike">
                        <a:solidFill>
                          <a:srgbClr val="FFFFFF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4511420"/>
                  </a:ext>
                </a:extLst>
              </a:tr>
              <a:tr h="380168"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108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리더스 프로그램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 대상 리더십 단체로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진로 및 역량개발 관련 특강 수강 후 지식을 습득하고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실천하기 위하여 만든 단체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동아리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소모임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120~180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 이내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7771665"/>
                  </a:ext>
                </a:extLst>
              </a:tr>
              <a:tr h="519958"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sz="800" u="none" strike="noStrike">
                          <a:effectLst/>
                          <a:latin typeface="+mn-ea"/>
                          <a:ea typeface="+mn-ea"/>
                        </a:rPr>
                        <a:t>DoDream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학습동아리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교과 연계 학습지원 프로그램으로 동일 교과목을 수강하는 학생들이 공동의 학습목표로 팀을 구성하여 자율적으로 함께 공부하는 학습 프로그램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동아리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소모임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30~120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 이내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1~2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2300105"/>
                  </a:ext>
                </a:extLst>
              </a:tr>
              <a:tr h="380168"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글쓰기 프로그램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글쓰기 능력과 사고력 향상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문제해결 능력을 높이기 위한 전문가 특강 및 글쓰기 능력 향상을 위한 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1:1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개인별 맞춤 프로그램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특강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2~7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일이내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1~3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4791843"/>
                  </a:ext>
                </a:extLst>
              </a:tr>
              <a:tr h="425062"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독서프로그램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다르마칼리지 세계명작세미나 지정도서를 읽고 글쓰기를 통해 인문학 및 공학적 기초 교양 증진을 위해 공모전 시행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공모전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경진대회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1~3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8643118"/>
                  </a:ext>
                </a:extLst>
              </a:tr>
              <a:tr h="380168"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동국기업연계 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OMNi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프로그램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온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오프라인 형식으로 팀 또는 개인이 기업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산업체 문제해결형 프로젝트 참여 및 업계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기업체 전문가의 멘토링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피드백 프로그램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캠프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30~120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 이내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2~4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2639978"/>
                  </a:ext>
                </a:extLst>
              </a:tr>
              <a:tr h="380168"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동국튜터링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전공교과 연계 학습지원 프로그램으로 교수의 추천을 받은 성적이 우수한 튜터가 일대 다수로 튜티의 전공 교과 학습 지원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멘토링 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튜터링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30~120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 이내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3~4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9457884"/>
                  </a:ext>
                </a:extLst>
              </a:tr>
              <a:tr h="380168"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면접지원 프로그램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유형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직무별 면접 특강을 통한 면접역량 강화 및 직무별 면접 시뮬레이션 및 피드백을 통하여 실제 면접에 대비 프로그램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특강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3~4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5364809"/>
                  </a:ext>
                </a:extLst>
              </a:tr>
              <a:tr h="380168"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소통협력역량함양 프로그램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소통능력을 바탕으로 공감하고 협업하여 구성원간의 갈등을 해결하기 위한 방법을 습득하기 위한 프로그램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특강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1~3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8984582"/>
                  </a:ext>
                </a:extLst>
              </a:tr>
              <a:tr h="200686"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원데이 면접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모의면접 시뮬레이션 및 피드백을 통한 성공적인 면접 전략 수립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특강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3~4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3909290"/>
                  </a:ext>
                </a:extLst>
              </a:tr>
              <a:tr h="200686"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참사람봉사단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생명나눔캠페인 활동 및 다양한 봉사활동 지원과 자체 봉사 프로그램을 기획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.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운영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봉사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15~30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 이내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1~3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5269748"/>
                  </a:ext>
                </a:extLst>
              </a:tr>
              <a:tr h="200686"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취업동아리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취업 준비를 위한 자체적인 스터디 활동 및 취업멘토의 밀착 멘토링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동아리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소모임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30~120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 이내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3~4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904225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3505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C3309-7735-4C44-AE2A-602906C9EF24}" type="slidenum">
              <a:rPr lang="ko-KR" altLang="en-US" smtClean="0"/>
              <a:t>22</a:t>
            </a:fld>
            <a:endParaRPr lang="ko-KR" altLang="en-US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0501485"/>
              </p:ext>
            </p:extLst>
          </p:nvPr>
        </p:nvGraphicFramePr>
        <p:xfrm>
          <a:off x="213721" y="831273"/>
          <a:ext cx="8556206" cy="55250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39770">
                  <a:extLst>
                    <a:ext uri="{9D8B030D-6E8A-4147-A177-3AD203B41FA5}">
                      <a16:colId xmlns:a16="http://schemas.microsoft.com/office/drawing/2014/main" val="3405118032"/>
                    </a:ext>
                  </a:extLst>
                </a:gridCol>
                <a:gridCol w="4530436">
                  <a:extLst>
                    <a:ext uri="{9D8B030D-6E8A-4147-A177-3AD203B41FA5}">
                      <a16:colId xmlns:a16="http://schemas.microsoft.com/office/drawing/2014/main" val="1434201484"/>
                    </a:ext>
                  </a:extLst>
                </a:gridCol>
                <a:gridCol w="864524">
                  <a:extLst>
                    <a:ext uri="{9D8B030D-6E8A-4147-A177-3AD203B41FA5}">
                      <a16:colId xmlns:a16="http://schemas.microsoft.com/office/drawing/2014/main" val="3979660023"/>
                    </a:ext>
                  </a:extLst>
                </a:gridCol>
                <a:gridCol w="801460">
                  <a:extLst>
                    <a:ext uri="{9D8B030D-6E8A-4147-A177-3AD203B41FA5}">
                      <a16:colId xmlns:a16="http://schemas.microsoft.com/office/drawing/2014/main" val="4081817628"/>
                    </a:ext>
                  </a:extLst>
                </a:gridCol>
                <a:gridCol w="620016">
                  <a:extLst>
                    <a:ext uri="{9D8B030D-6E8A-4147-A177-3AD203B41FA5}">
                      <a16:colId xmlns:a16="http://schemas.microsoft.com/office/drawing/2014/main" val="4247845519"/>
                    </a:ext>
                  </a:extLst>
                </a:gridCol>
              </a:tblGrid>
              <a:tr h="213110">
                <a:tc>
                  <a:txBody>
                    <a:bodyPr/>
                    <a:lstStyle/>
                    <a:p>
                      <a:pPr algn="ctr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프로그램명</a:t>
                      </a:r>
                      <a:endParaRPr lang="ko-KR" altLang="en-US" sz="800" b="1" i="0" u="none" strike="noStrike">
                        <a:solidFill>
                          <a:srgbClr val="FFFFFF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프로그램 목적 및 내용</a:t>
                      </a:r>
                      <a:endParaRPr lang="ko-KR" altLang="en-US" sz="800" b="1" i="0" u="none" strike="noStrike">
                        <a:solidFill>
                          <a:srgbClr val="FFFFFF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프로그램 분류</a:t>
                      </a:r>
                      <a:endParaRPr lang="ko-KR" altLang="en-US" sz="800" b="1" i="0" u="none" strike="noStrike">
                        <a:solidFill>
                          <a:srgbClr val="FFFFFF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교육기간</a:t>
                      </a:r>
                      <a:endParaRPr lang="ko-KR" altLang="en-US" sz="800" b="1" i="0" u="none" strike="noStrike">
                        <a:solidFill>
                          <a:srgbClr val="FFFFFF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대표학년</a:t>
                      </a:r>
                      <a:endParaRPr lang="ko-KR" altLang="en-US" sz="800" b="1" i="0" u="none" strike="noStrike">
                        <a:solidFill>
                          <a:srgbClr val="FFFFFF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2703090"/>
                  </a:ext>
                </a:extLst>
              </a:tr>
              <a:tr h="328881"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1:1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취업컨설팅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취업전문 컨설턴트의 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1:1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맞춤형 컨설팅으로 진로설정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직무선택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자기소개서 첨삭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면접 코칭 등 성공적인 사회진출을 지원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특강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3~4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3494584"/>
                  </a:ext>
                </a:extLst>
              </a:tr>
              <a:tr h="328881"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BEST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코칭 프로그램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학업 저성취 학생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직전학기 평점평균 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2.5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점 이하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)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대상 학습역량 신장 및 학교 적응력 향상을 위한 원인별 상담지도 및 맞춤형 프로그램 제공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상담 및 코칭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120~180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 이내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1~2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0918492"/>
                  </a:ext>
                </a:extLst>
              </a:tr>
              <a:tr h="166005"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sz="800" u="none" strike="noStrike">
                          <a:effectLst/>
                          <a:latin typeface="+mn-ea"/>
                          <a:ea typeface="+mn-ea"/>
                        </a:rPr>
                        <a:t>BMC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프로그램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BMC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맞춤형 특강을 통한 직무역량강화 교육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특강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3~4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0120113"/>
                  </a:ext>
                </a:extLst>
              </a:tr>
              <a:tr h="328881"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sz="800" u="none" strike="noStrike">
                          <a:effectLst/>
                          <a:latin typeface="+mn-ea"/>
                          <a:ea typeface="+mn-ea"/>
                        </a:rPr>
                        <a:t>Dream PATH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경진대회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Dream PATH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시스템을 통해 스스로 로드맵 및 포트폴리오를 관리하며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동기부여를 제공하기 위해 시행되는 경진대회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공모전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경진대회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1~4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3884942"/>
                  </a:ext>
                </a:extLst>
              </a:tr>
              <a:tr h="328881"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sz="800" u="none" strike="noStrike">
                          <a:effectLst/>
                          <a:latin typeface="+mn-ea"/>
                          <a:ea typeface="+mn-ea"/>
                        </a:rPr>
                        <a:t>GROW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프로그램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 신입생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유학생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복학생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편입생의 대학 학업 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재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)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적응력 향상을 위한 학습관련 진단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그룹 코칭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특강 제공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상담 및 코칭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120~180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 이내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1~3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0320394"/>
                  </a:ext>
                </a:extLst>
              </a:tr>
              <a:tr h="166005"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sz="800" u="none" strike="noStrike">
                          <a:effectLst/>
                          <a:latin typeface="+mn-ea"/>
                          <a:ea typeface="+mn-ea"/>
                        </a:rPr>
                        <a:t>NCS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히든챔피언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입사지원서부터 면접까지 단계별 체계적인 강의를 통한 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NCS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맞춤학습 제공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특강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2~7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일이내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3~4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6716846"/>
                  </a:ext>
                </a:extLst>
              </a:tr>
              <a:tr h="166005"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sz="800" u="none" strike="noStrike">
                          <a:effectLst/>
                          <a:latin typeface="+mn-ea"/>
                          <a:ea typeface="+mn-ea"/>
                        </a:rPr>
                        <a:t>ONTACT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직무멘토링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직무요구역량과 잠재성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직무에 맞는 적격자 선발을 위한 취업역량 강화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특강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3~4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1143164"/>
                  </a:ext>
                </a:extLst>
              </a:tr>
              <a:tr h="166005"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PSAT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맞춤형 취업교육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PSAT(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공직적격성평가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)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대비를 위한 과목별 특강 및 모의고사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특강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2~7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일이내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3~4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9352488"/>
                  </a:ext>
                </a:extLst>
              </a:tr>
              <a:tr h="328881"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U&amp;I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학습유형검사 및 학습상담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U&amp;I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학습유형 검사를 통한 학습행동유형 및 학습성격유형 진단 및 결과 제공하고 학습자별 맞춤형 학습 코칭 시행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상담 및 코칭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1~2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8430170"/>
                  </a:ext>
                </a:extLst>
              </a:tr>
              <a:tr h="166005"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sz="800" u="none" strike="noStrike">
                          <a:effectLst/>
                          <a:latin typeface="+mn-ea"/>
                          <a:ea typeface="+mn-ea"/>
                        </a:rPr>
                        <a:t>U-Peers (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또래상담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또래구성원들 간 멘토링 활동을 통해 멘토와 멘티의 동반성장 지원 프로그램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멘토링 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튜터링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120~180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 이내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2~3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9122804"/>
                  </a:ext>
                </a:extLst>
              </a:tr>
              <a:tr h="328881"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경영대학 진로지원프로그램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경영대학 재학생 역량진단 및 진로검사 결과 안내 후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부족한 역량 함양 및 진로의사결정을 할 수 있도록 돕는 교육 프로그램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특강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1~3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9834228"/>
                  </a:ext>
                </a:extLst>
              </a:tr>
              <a:tr h="328881"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경찰사법대학 진로지원프로그램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경찰사법대학 재학생 역량진단 및 진로검사 결과 안내 후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부족한 역량 함양 및 진로의사결정을 할 수 있도록 돕는 교육 프로그램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특강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1~3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2368524"/>
                  </a:ext>
                </a:extLst>
              </a:tr>
              <a:tr h="369359"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공과대학 진로지원프로그램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공과대학 재학생 역량진단 및 진로검사 결과 안내 후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부족한 역량 함양 및 진로의사결정을 할 수 있도록 돕는 교육 프로그램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특강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1~3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9535066"/>
                  </a:ext>
                </a:extLst>
              </a:tr>
              <a:tr h="328881"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기업직무분석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직무중심 채용 트렌드에 효과적으로 대응하기 위하여 기업 및 직무 중심특강으로 직무적합도 및 업무수행 역량을 강화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특강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3~4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6615645"/>
                  </a:ext>
                </a:extLst>
              </a:tr>
              <a:tr h="328881"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기초학력증진특강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전공수업에 어려움을 느끼는 재학생을 중심으로 기초학력증진특강을 시행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(Readin &amp; Wrtiing,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이공계 기초수업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컴퓨터언어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화법 등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특강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2~7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일이내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1~2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0584861"/>
                  </a:ext>
                </a:extLst>
              </a:tr>
              <a:tr h="166005"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다빈치프로그램 특강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공과대학생의 관련산업분야 관심도 제고와 이해도 향상 및 진로탐색 기회 제공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특강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시간이상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1~4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6761672"/>
                  </a:ext>
                </a:extLst>
              </a:tr>
              <a:tr h="328881"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단기집중 취업실전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최근 채용 트렌드를 이해하고 이에 맞는 단계별 취업 전략수립 및 직무별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·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직군별 특성의 이해와 노하우를 바탕으로 한 취업실전역량 강화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특강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3~4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975418"/>
                  </a:ext>
                </a:extLst>
              </a:tr>
              <a:tr h="328881"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동문선배 랜선 멘토링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현직자 동문선배 멘토가 공채 마감 직전 재직 기업 및 직무관련 실질적인 취업정보 등을 알려주는 비대면 멘토링 프로그램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특강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3~4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090049"/>
                  </a:ext>
                </a:extLst>
              </a:tr>
              <a:tr h="328881"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문과대학 진로지원프로그램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문과대학 재학생 역량진단 및 진로검사 결과 안내 후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부족한 역량 함양 및 진로의사결정을 할 수 있도록 돕는 교육 프로그램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특강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1~3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6775951"/>
                  </a:ext>
                </a:extLst>
              </a:tr>
            </a:tbl>
          </a:graphicData>
        </a:graphic>
      </p:graphicFrame>
      <p:sp>
        <p:nvSpPr>
          <p:cNvPr id="4" name="직사각형 3"/>
          <p:cNvSpPr/>
          <p:nvPr/>
        </p:nvSpPr>
        <p:spPr>
          <a:xfrm>
            <a:off x="213722" y="163782"/>
            <a:ext cx="67132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b="1" smtClean="0"/>
              <a:t>자기개발역량 추천 비교과프로그램</a:t>
            </a:r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8090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C3309-7735-4C44-AE2A-602906C9EF24}" type="slidenum">
              <a:rPr lang="ko-KR" altLang="en-US" smtClean="0"/>
              <a:t>23</a:t>
            </a:fld>
            <a:endParaRPr lang="ko-KR" altLang="en-US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9415577"/>
              </p:ext>
            </p:extLst>
          </p:nvPr>
        </p:nvGraphicFramePr>
        <p:xfrm>
          <a:off x="213721" y="764771"/>
          <a:ext cx="8556206" cy="544483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39770">
                  <a:extLst>
                    <a:ext uri="{9D8B030D-6E8A-4147-A177-3AD203B41FA5}">
                      <a16:colId xmlns:a16="http://schemas.microsoft.com/office/drawing/2014/main" val="3405118032"/>
                    </a:ext>
                  </a:extLst>
                </a:gridCol>
                <a:gridCol w="4530436">
                  <a:extLst>
                    <a:ext uri="{9D8B030D-6E8A-4147-A177-3AD203B41FA5}">
                      <a16:colId xmlns:a16="http://schemas.microsoft.com/office/drawing/2014/main" val="1434201484"/>
                    </a:ext>
                  </a:extLst>
                </a:gridCol>
                <a:gridCol w="864524">
                  <a:extLst>
                    <a:ext uri="{9D8B030D-6E8A-4147-A177-3AD203B41FA5}">
                      <a16:colId xmlns:a16="http://schemas.microsoft.com/office/drawing/2014/main" val="3979660023"/>
                    </a:ext>
                  </a:extLst>
                </a:gridCol>
                <a:gridCol w="801460">
                  <a:extLst>
                    <a:ext uri="{9D8B030D-6E8A-4147-A177-3AD203B41FA5}">
                      <a16:colId xmlns:a16="http://schemas.microsoft.com/office/drawing/2014/main" val="4081817628"/>
                    </a:ext>
                  </a:extLst>
                </a:gridCol>
                <a:gridCol w="620016">
                  <a:extLst>
                    <a:ext uri="{9D8B030D-6E8A-4147-A177-3AD203B41FA5}">
                      <a16:colId xmlns:a16="http://schemas.microsoft.com/office/drawing/2014/main" val="4247845519"/>
                    </a:ext>
                  </a:extLst>
                </a:gridCol>
              </a:tblGrid>
              <a:tr h="294452">
                <a:tc>
                  <a:txBody>
                    <a:bodyPr/>
                    <a:lstStyle/>
                    <a:p>
                      <a:pPr algn="ctr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프로그램명</a:t>
                      </a:r>
                      <a:endParaRPr lang="ko-KR" altLang="en-US" sz="800" b="1" i="0" u="none" strike="noStrike">
                        <a:solidFill>
                          <a:srgbClr val="FFFFFF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프로그램 목적 및 내용</a:t>
                      </a:r>
                      <a:endParaRPr lang="ko-KR" altLang="en-US" sz="800" b="1" i="0" u="none" strike="noStrike">
                        <a:solidFill>
                          <a:srgbClr val="FFFFFF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프로그램 분류</a:t>
                      </a:r>
                      <a:endParaRPr lang="ko-KR" altLang="en-US" sz="800" b="1" i="0" u="none" strike="noStrike">
                        <a:solidFill>
                          <a:srgbClr val="FFFFFF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교육기간</a:t>
                      </a:r>
                      <a:endParaRPr lang="ko-KR" altLang="en-US" sz="800" b="1" i="0" u="none" strike="noStrike">
                        <a:solidFill>
                          <a:srgbClr val="FFFFFF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대표학년</a:t>
                      </a:r>
                      <a:endParaRPr lang="ko-KR" altLang="en-US" sz="800" b="1" i="0" u="none" strike="noStrike">
                        <a:solidFill>
                          <a:srgbClr val="FFFFFF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2703090"/>
                  </a:ext>
                </a:extLst>
              </a:tr>
              <a:tr h="342490"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미래융합대학 진로지원프로그램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미래융합대학 재학생 역량진단 및 진로검사 결과 안내 후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부족한 역량 함양 및 진로의사결정을 할 수 있도록 돕는 교육 프로그램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특강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1~3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884058"/>
                  </a:ext>
                </a:extLst>
              </a:tr>
              <a:tr h="342490"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바이오시스템대학 진로지원프로그램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바이오시스템대학 재학생 역량진단 및 진로검사 결과 안내 후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부족한 역량 함양 및 진로의사결정을 할 수 있도록 돕는 교육 프로그램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특강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1~3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9191696"/>
                  </a:ext>
                </a:extLst>
              </a:tr>
              <a:tr h="342490"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법과대학 진로지원프로그램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법과대학 재학생 역량진단 및 진로검사 결과 안내 후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부족한 역량 함양 및 진로의사결정을 할 수 있도록 돕는 교육 프로그램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특강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1~3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3788959"/>
                  </a:ext>
                </a:extLst>
              </a:tr>
              <a:tr h="342490"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불교대학 진로지원 프로그램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불교대학 재학생 역량진단 및 진로검사 결과 안내 후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부족한 역량 함양 및 진로의사결정을 할 수 있도록 돕는 교육 프로그램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특강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1~3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8730957"/>
                  </a:ext>
                </a:extLst>
              </a:tr>
              <a:tr h="342490"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사범대학 진로지원프로그램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사범대학 재학생 역량진단 및 진로검사 결과 안내 후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부족한 역량 함양 및 진로의사결정을 할 수 있도록 돕는 교육 프로그램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특강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1~3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999930"/>
                  </a:ext>
                </a:extLst>
              </a:tr>
              <a:tr h="342490"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사회과학대학 진로지원프로그램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사회과학대학 재학생 역량진단 및 진로검사 결과 안내 후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부족한 역량 함양 및 진로의사결정을 할 수 있도록 돕는 교육 프로그램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특강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1~3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0438846"/>
                  </a:ext>
                </a:extLst>
              </a:tr>
              <a:tr h="342490"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수시채용대비반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채용시장의 트렌드인 직무중심의 수시채용 전략수립과 다양한 수시채용 정보를 습득하는 취업역량 프로그램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특강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3~4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8268078"/>
                  </a:ext>
                </a:extLst>
              </a:tr>
              <a:tr h="342490"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약학대학 진로지원프로그램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약학대학 재학생 역량진단 및 진로검사 결과 안내 후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부족한 역량 함양 및 진로의사결정을 할 수 있도록 돕는 교육 프로그램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특강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1~3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970471"/>
                  </a:ext>
                </a:extLst>
              </a:tr>
              <a:tr h="342490"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예술대학 진로지원프로그램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예술대학 재학생 역량진단 및 진로검사 결과 안내 후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부족한 역량 함양 및 진로의사결정을 할 수 있도록 돕는 교육 프로그램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특강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1~3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6687827"/>
                  </a:ext>
                </a:extLst>
              </a:tr>
              <a:tr h="172874"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외국인 대상 논문작성법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외국인 대학원생의 한국어 논문 작성 기법 이해 및 향상을 위한 특강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특강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4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1018711"/>
                  </a:ext>
                </a:extLst>
              </a:tr>
              <a:tr h="172874"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외국인 유학생 창업프로그램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외국인 유학생의 창업역량 강화 및 성공적인 창업 지원을 위한 유학생 맞춤형 특강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특강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2~3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3327517"/>
                  </a:ext>
                </a:extLst>
              </a:tr>
              <a:tr h="172874"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외국인 유학생 취업프로그램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외국인 유학생의 취업역량 강화 및 성공적인 취업 지원을 위한 유학생 맞춤형 특강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특강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2~3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1227776"/>
                  </a:ext>
                </a:extLst>
              </a:tr>
              <a:tr h="172874"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외국인 유학생 한국어 프로그램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유학생 수업적응력 제고를 위하여 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TOPIK 4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급 이상 달성을 목표로 하는 온라인 한국어 특별과정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특강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30~120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 이내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1~3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7236160"/>
                  </a:ext>
                </a:extLst>
              </a:tr>
              <a:tr h="342490"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이과대학 진로지원프로그램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이과대학 재학생 역량진단 및 진로검사 결과 안내 후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부족한 역량 함양 및 진로의사결정을 할 수 있도록 돕는 교육 프로그램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특강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1~3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1928320"/>
                  </a:ext>
                </a:extLst>
              </a:tr>
              <a:tr h="172874"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입사지원서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직무 및 계열별 자기소개서 특강 및 합격률을 높이기 위한 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1:1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집중 컨설팅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특강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3~4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6563901"/>
                  </a:ext>
                </a:extLst>
              </a:tr>
              <a:tr h="172874"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자기개발역량함양 프로그램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목표를 달성하기 위해 자기성찰 및 개발을 할 수 있도록 돕는 프로그램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특강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1~3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5002343"/>
                  </a:ext>
                </a:extLst>
              </a:tr>
              <a:tr h="172874"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정신건강특강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삶의 스트레스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(stress)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를 스트렝스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(strength)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로 전환하기 위한 방법을 습득하도록 돕는 특강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특강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1~3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2241052"/>
                  </a:ext>
                </a:extLst>
              </a:tr>
              <a:tr h="342490"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직무적성검사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삼성의 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GSAT, LG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의 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LG way Fit test, SK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의 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SKCT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등 기업별 필기전형인 직무적성검사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수리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추리 등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)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의 유형 파악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기출 분석 등을 통해 실전 시험 대비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특강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30~120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 이내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3~4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0234666"/>
                  </a:ext>
                </a:extLst>
              </a:tr>
              <a:tr h="172874"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직업세계의 이해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학과별 특강 제공을 통한 진로설정 기회 제공 및 사회진출 기반 마련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특강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3~4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1033860"/>
                  </a:ext>
                </a:extLst>
              </a:tr>
            </a:tbl>
          </a:graphicData>
        </a:graphic>
      </p:graphicFrame>
      <p:sp>
        <p:nvSpPr>
          <p:cNvPr id="4" name="직사각형 3"/>
          <p:cNvSpPr/>
          <p:nvPr/>
        </p:nvSpPr>
        <p:spPr>
          <a:xfrm>
            <a:off x="213722" y="163782"/>
            <a:ext cx="67132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b="1" smtClean="0"/>
              <a:t>자기개발역량 추천 비교과프로그램</a:t>
            </a:r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2344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C3309-7735-4C44-AE2A-602906C9EF24}" type="slidenum">
              <a:rPr lang="ko-KR" altLang="en-US" smtClean="0"/>
              <a:t>24</a:t>
            </a:fld>
            <a:endParaRPr lang="ko-KR" altLang="en-US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8721650"/>
              </p:ext>
            </p:extLst>
          </p:nvPr>
        </p:nvGraphicFramePr>
        <p:xfrm>
          <a:off x="213721" y="764771"/>
          <a:ext cx="8556206" cy="309233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39770">
                  <a:extLst>
                    <a:ext uri="{9D8B030D-6E8A-4147-A177-3AD203B41FA5}">
                      <a16:colId xmlns:a16="http://schemas.microsoft.com/office/drawing/2014/main" val="3405118032"/>
                    </a:ext>
                  </a:extLst>
                </a:gridCol>
                <a:gridCol w="4530436">
                  <a:extLst>
                    <a:ext uri="{9D8B030D-6E8A-4147-A177-3AD203B41FA5}">
                      <a16:colId xmlns:a16="http://schemas.microsoft.com/office/drawing/2014/main" val="1434201484"/>
                    </a:ext>
                  </a:extLst>
                </a:gridCol>
                <a:gridCol w="864524">
                  <a:extLst>
                    <a:ext uri="{9D8B030D-6E8A-4147-A177-3AD203B41FA5}">
                      <a16:colId xmlns:a16="http://schemas.microsoft.com/office/drawing/2014/main" val="3979660023"/>
                    </a:ext>
                  </a:extLst>
                </a:gridCol>
                <a:gridCol w="801460">
                  <a:extLst>
                    <a:ext uri="{9D8B030D-6E8A-4147-A177-3AD203B41FA5}">
                      <a16:colId xmlns:a16="http://schemas.microsoft.com/office/drawing/2014/main" val="4081817628"/>
                    </a:ext>
                  </a:extLst>
                </a:gridCol>
                <a:gridCol w="620016">
                  <a:extLst>
                    <a:ext uri="{9D8B030D-6E8A-4147-A177-3AD203B41FA5}">
                      <a16:colId xmlns:a16="http://schemas.microsoft.com/office/drawing/2014/main" val="4247845519"/>
                    </a:ext>
                  </a:extLst>
                </a:gridCol>
              </a:tblGrid>
              <a:tr h="316762">
                <a:tc>
                  <a:txBody>
                    <a:bodyPr/>
                    <a:lstStyle/>
                    <a:p>
                      <a:pPr algn="ctr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프로그램명</a:t>
                      </a:r>
                      <a:endParaRPr lang="ko-KR" altLang="en-US" sz="800" b="1" i="0" u="none" strike="noStrike">
                        <a:solidFill>
                          <a:srgbClr val="FFFFFF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프로그램 목적 및 내용</a:t>
                      </a:r>
                      <a:endParaRPr lang="ko-KR" altLang="en-US" sz="800" b="1" i="0" u="none" strike="noStrike">
                        <a:solidFill>
                          <a:srgbClr val="FFFFFF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프로그램 분류</a:t>
                      </a:r>
                      <a:endParaRPr lang="ko-KR" altLang="en-US" sz="800" b="1" i="0" u="none" strike="noStrike">
                        <a:solidFill>
                          <a:srgbClr val="FFFFFF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교육기간</a:t>
                      </a:r>
                      <a:endParaRPr lang="ko-KR" altLang="en-US" sz="800" b="1" i="0" u="none" strike="noStrike">
                        <a:solidFill>
                          <a:srgbClr val="FFFFFF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대표학년</a:t>
                      </a:r>
                      <a:endParaRPr lang="ko-KR" altLang="en-US" sz="800" b="1" i="0" u="none" strike="noStrike">
                        <a:solidFill>
                          <a:srgbClr val="FFFFFF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2703090"/>
                  </a:ext>
                </a:extLst>
              </a:tr>
              <a:tr h="185973"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진로지원 프로그램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저학년 대상 조기 진로탐색 및 준비를 지원하기 위하여 시행되는 진로프로그램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특강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1~3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3816851"/>
                  </a:ext>
                </a:extLst>
              </a:tr>
              <a:tr h="185973"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진로코칭 프로그램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자기이해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직업이해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진로의사결정을 지원하기 위해 실시되는 코칭프로그램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상담 및 코칭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1~3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1499820"/>
                  </a:ext>
                </a:extLst>
              </a:tr>
              <a:tr h="185973"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채용설명회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공공기관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해외취업 등 특정 분야에 관한 설명회 진행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특강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3~4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7597298"/>
                  </a:ext>
                </a:extLst>
              </a:tr>
              <a:tr h="185973"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취업률 향상 프로그램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취업에 대한 정보가 비교적 적은 학과 대상 취업 특강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특강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3~4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2706695"/>
                  </a:ext>
                </a:extLst>
              </a:tr>
              <a:tr h="368440"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취업전략수립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저학년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(2·3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)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눈높이의 커리어 설정 및 취업준비 프로세스에 대한 전반적인 과정 이해 및 취업 불안감을 해소하기 위하여 저학년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고학년으로 나뉘어진 학년별 취업전략 제공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특강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2~7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일이내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3~4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1028217"/>
                  </a:ext>
                </a:extLst>
              </a:tr>
              <a:tr h="185973"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캠퍼스리크루팅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기업별 채용설명회 및 채용상담회 진행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특강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3~4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752889"/>
                  </a:ext>
                </a:extLst>
              </a:tr>
              <a:tr h="368440"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학과별 찾아가는 취업설명회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학과별 전공 시간에 취업전문 컨설턴트가 방문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취업 트렌드 및 전략을 전달하며 희망직무를 조기에 설정할 수 있도록 안내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특강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3~4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3186616"/>
                  </a:ext>
                </a:extLst>
              </a:tr>
              <a:tr h="185973"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학습능력향상 세미나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기초학습능력 향상을 위한 특강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실습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그룹코칭 제공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특강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1~2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7036275"/>
                  </a:ext>
                </a:extLst>
              </a:tr>
              <a:tr h="368440"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학습법 워크숍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재학생 수요조사 기반 다양한 학습주제의 맞춤형 특강 제공</a:t>
                      </a:r>
                      <a:b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</a:b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전공 학습역량 배양을 위해 학과 수요기반 학과별 특성에 맞는 특강 제공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특강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1~2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0352763"/>
                  </a:ext>
                </a:extLst>
              </a:tr>
              <a:tr h="368440"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핵심역량코칭 프로그램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개개인의 객관적인 역량 수준을 파악하고 피드백을 받아 역량개발을 할 수 있도록 코칭받는 프로그램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상담 및 코칭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1~3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1086451"/>
                  </a:ext>
                </a:extLst>
              </a:tr>
              <a:tr h="185973"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현실감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현직자와 실무프로젝트를 수행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직무경험을 통한 직무이해도 향상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특강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30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 이내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30000"/>
                        </a:lnSpc>
                      </a:pP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3~4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045" marR="3045" marT="3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1004099"/>
                  </a:ext>
                </a:extLst>
              </a:tr>
            </a:tbl>
          </a:graphicData>
        </a:graphic>
      </p:graphicFrame>
      <p:sp>
        <p:nvSpPr>
          <p:cNvPr id="4" name="직사각형 3"/>
          <p:cNvSpPr/>
          <p:nvPr/>
        </p:nvSpPr>
        <p:spPr>
          <a:xfrm>
            <a:off x="213722" y="163782"/>
            <a:ext cx="67132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b="1" smtClean="0"/>
              <a:t>자기개발역량 추천 비교과프로그램</a:t>
            </a:r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4729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C3309-7735-4C44-AE2A-602906C9EF24}" type="slidenum">
              <a:rPr lang="ko-KR" altLang="en-US" smtClean="0"/>
              <a:t>25</a:t>
            </a:fld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213722" y="163782"/>
            <a:ext cx="67132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b="1" smtClean="0"/>
              <a:t>글로벌시민역량 추천 비교과프로그램</a:t>
            </a:r>
            <a:endParaRPr lang="ko-KR" altLang="en-US" dirty="0">
              <a:solidFill>
                <a:prstClr val="black"/>
              </a:solidFill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5613022"/>
              </p:ext>
            </p:extLst>
          </p:nvPr>
        </p:nvGraphicFramePr>
        <p:xfrm>
          <a:off x="213722" y="872835"/>
          <a:ext cx="8539580" cy="25436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90387">
                  <a:extLst>
                    <a:ext uri="{9D8B030D-6E8A-4147-A177-3AD203B41FA5}">
                      <a16:colId xmlns:a16="http://schemas.microsoft.com/office/drawing/2014/main" val="3474093282"/>
                    </a:ext>
                  </a:extLst>
                </a:gridCol>
                <a:gridCol w="4788131">
                  <a:extLst>
                    <a:ext uri="{9D8B030D-6E8A-4147-A177-3AD203B41FA5}">
                      <a16:colId xmlns:a16="http://schemas.microsoft.com/office/drawing/2014/main" val="1857786879"/>
                    </a:ext>
                  </a:extLst>
                </a:gridCol>
                <a:gridCol w="897775">
                  <a:extLst>
                    <a:ext uri="{9D8B030D-6E8A-4147-A177-3AD203B41FA5}">
                      <a16:colId xmlns:a16="http://schemas.microsoft.com/office/drawing/2014/main" val="731278369"/>
                    </a:ext>
                  </a:extLst>
                </a:gridCol>
                <a:gridCol w="744477">
                  <a:extLst>
                    <a:ext uri="{9D8B030D-6E8A-4147-A177-3AD203B41FA5}">
                      <a16:colId xmlns:a16="http://schemas.microsoft.com/office/drawing/2014/main" val="1551766150"/>
                    </a:ext>
                  </a:extLst>
                </a:gridCol>
                <a:gridCol w="618810">
                  <a:extLst>
                    <a:ext uri="{9D8B030D-6E8A-4147-A177-3AD203B41FA5}">
                      <a16:colId xmlns:a16="http://schemas.microsoft.com/office/drawing/2014/main" val="2351838292"/>
                    </a:ext>
                  </a:extLst>
                </a:gridCol>
              </a:tblGrid>
              <a:tr h="28029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프로그램명</a:t>
                      </a:r>
                      <a:endParaRPr lang="ko-KR" altLang="en-US" sz="800" b="1" i="0" u="none" strike="noStrike">
                        <a:solidFill>
                          <a:srgbClr val="FFFFFF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프로그램 목적 및 내용</a:t>
                      </a:r>
                      <a:endParaRPr lang="ko-KR" altLang="en-US" sz="800" b="1" i="0" u="none" strike="noStrike">
                        <a:solidFill>
                          <a:srgbClr val="FFFFFF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프로그램 분류</a:t>
                      </a:r>
                      <a:endParaRPr lang="ko-KR" altLang="en-US" sz="800" b="1" i="0" u="none" strike="noStrike">
                        <a:solidFill>
                          <a:srgbClr val="FFFFFF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교육기간</a:t>
                      </a:r>
                      <a:endParaRPr lang="ko-KR" altLang="en-US" sz="800" b="1" i="0" u="none" strike="noStrike">
                        <a:solidFill>
                          <a:srgbClr val="FFFFFF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대표학년</a:t>
                      </a:r>
                      <a:endParaRPr lang="ko-KR" altLang="en-US" sz="800" b="1" i="0" u="none" strike="noStrike">
                        <a:solidFill>
                          <a:srgbClr val="FFFFFF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5980250"/>
                  </a:ext>
                </a:extLst>
              </a:tr>
              <a:tr h="393635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EAS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영어경진대회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공통교양 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EAS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의 교육내용과 연계한 영어발표 및 영어글쓰기를 통한 커뮤니케이션 역량 강화를 위한 영어활용 프로그램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공모전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경진대회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2~7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일이내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2~3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5222040"/>
                  </a:ext>
                </a:extLst>
              </a:tr>
              <a:tr h="2706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  <a:latin typeface="+mn-ea"/>
                          <a:ea typeface="+mn-ea"/>
                        </a:rPr>
                        <a:t>English Clinic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학사과정 재학생을 대상으로 외국인 교수가 지도하는 예약제 영어학습 상담 프로그램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상담 및 코칭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1~4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6326"/>
                  </a:ext>
                </a:extLst>
              </a:tr>
              <a:tr h="393635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  <a:latin typeface="+mn-ea"/>
                          <a:ea typeface="+mn-ea"/>
                        </a:rPr>
                        <a:t>English Zone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학사과정 재학생을 대상으로 정해진 주제에 관해 외국인 교수와 자유롭게 토론하고 영어학습 프로그램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상담 및 코칭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1~4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5338365"/>
                  </a:ext>
                </a:extLst>
              </a:tr>
              <a:tr h="2706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  <a:latin typeface="+mn-ea"/>
                          <a:ea typeface="+mn-ea"/>
                        </a:rPr>
                        <a:t>TOPIK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튜터링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한국어 및 학업능률 향상을 위한 외국인 유학생 자율협동 한국어 튜터링 프로그램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멘토링 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튜터링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15~30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 이내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1~4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5078206"/>
                  </a:ext>
                </a:extLst>
              </a:tr>
              <a:tr h="393635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글로벌 버디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외국인 유학생의 대학적응력 강화 및 재학생의 글로벌마인드 함양을 위한 외국인 유학생과 한국인 재학생의 문화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언어 교류 프로그램 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멘토링 </a:t>
                      </a:r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튜터링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30~120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 이내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2~3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8422242"/>
                  </a:ext>
                </a:extLst>
              </a:tr>
              <a:tr h="270625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글로벌시민역량함양 프로그램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글로벌 시대에 필요로 하는 능력을 습득하도록 돕는 프로그램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특강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1~3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271627"/>
                  </a:ext>
                </a:extLst>
              </a:tr>
              <a:tr h="270625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외국인 유학생 문화체험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외국인 유학생의 한국 불교문화 체험활동 지원 프로그램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특강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일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u="none" strike="noStrike">
                          <a:effectLst/>
                          <a:latin typeface="+mn-ea"/>
                          <a:ea typeface="+mn-ea"/>
                        </a:rPr>
                        <a:t>2~3</a:t>
                      </a:r>
                      <a:r>
                        <a:rPr lang="ko-KR" altLang="en-US" sz="800" u="none" strike="noStrike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55935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8615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41939" y="3579962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b="1" dirty="0" smtClean="0">
                <a:latin typeface="+mn-ea"/>
              </a:rPr>
              <a:t>감사합니다</a:t>
            </a:r>
            <a:endParaRPr lang="ko-KR" altLang="en-US" sz="3200" b="1" dirty="0">
              <a:latin typeface="+mn-ea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C3309-7735-4C44-AE2A-602906C9EF24}" type="slidenum">
              <a:rPr lang="ko-KR" altLang="en-US" smtClean="0"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7690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4472</TotalTime>
  <Words>3173</Words>
  <Application>Microsoft Office PowerPoint</Application>
  <PresentationFormat>화면 슬라이드 쇼(4:3)</PresentationFormat>
  <Paragraphs>703</Paragraphs>
  <Slides>26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26</vt:i4>
      </vt:variant>
    </vt:vector>
  </HeadingPairs>
  <TitlesOfParts>
    <vt:vector size="32" baseType="lpstr">
      <vt:lpstr>나눔고딕</vt:lpstr>
      <vt:lpstr>맑은 고딕</vt:lpstr>
      <vt:lpstr>Arial</vt:lpstr>
      <vt:lpstr>Wingdings 2</vt:lpstr>
      <vt:lpstr>디자인 사용자 지정</vt:lpstr>
      <vt:lpstr>1_디자인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이소정</dc:creator>
  <cp:lastModifiedBy>USER</cp:lastModifiedBy>
  <cp:revision>487</cp:revision>
  <cp:lastPrinted>2022-04-04T07:45:31Z</cp:lastPrinted>
  <dcterms:created xsi:type="dcterms:W3CDTF">2019-05-08T03:31:41Z</dcterms:created>
  <dcterms:modified xsi:type="dcterms:W3CDTF">2022-04-11T02:12:00Z</dcterms:modified>
</cp:coreProperties>
</file>